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57" r:id="rId3"/>
    <p:sldId id="263" r:id="rId4"/>
    <p:sldId id="267" r:id="rId5"/>
    <p:sldId id="262" r:id="rId6"/>
    <p:sldId id="264" r:id="rId7"/>
    <p:sldId id="268" r:id="rId8"/>
    <p:sldId id="270" r:id="rId9"/>
    <p:sldId id="274" r:id="rId10"/>
    <p:sldId id="273" r:id="rId11"/>
    <p:sldId id="275" r:id="rId12"/>
    <p:sldId id="269" r:id="rId1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e-IL"/>
              <a:t>קשת דרמטית לפי כישורי השחקן</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e-IL"/>
        </a:p>
      </c:txPr>
    </c:title>
    <c:autoTitleDeleted val="0"/>
    <c:plotArea>
      <c:layout/>
      <c:lineChart>
        <c:grouping val="percentStacked"/>
        <c:varyColors val="0"/>
        <c:ser>
          <c:idx val="0"/>
          <c:order val="0"/>
          <c:tx>
            <c:strRef>
              <c:f>Sheet1!$B$1</c:f>
              <c:strCache>
                <c:ptCount val="1"/>
                <c:pt idx="0">
                  <c:v>שחקן</c:v>
                </c:pt>
              </c:strCache>
            </c:strRef>
          </c:tx>
          <c:spPr>
            <a:ln w="34925" cap="rnd">
              <a:solidFill>
                <a:schemeClr val="accent1">
                  <a:shade val="65000"/>
                </a:schemeClr>
              </a:solidFill>
              <a:round/>
            </a:ln>
            <a:effectLst>
              <a:outerShdw blurRad="57150" dist="19050" dir="5400000" algn="ctr" rotWithShape="0">
                <a:srgbClr val="000000">
                  <a:alpha val="63000"/>
                </a:srgbClr>
              </a:outerShdw>
            </a:effectLst>
          </c:spPr>
          <c:marker>
            <c:symbol val="none"/>
          </c:marker>
          <c:cat>
            <c:strRef>
              <c:f>Sheet1!$A$2:$A$6</c:f>
              <c:strCache>
                <c:ptCount val="5"/>
                <c:pt idx="0">
                  <c:v>בחירת דמות איתה השחקן רוצה לשחק</c:v>
                </c:pt>
                <c:pt idx="1">
                  <c:v>השימוש ביכולות המיוחדות של הדמות עדיין מוגבל</c:v>
                </c:pt>
                <c:pt idx="2">
                  <c:v>יכולות מיוחדות חדשות ניתנות לשימוש</c:v>
                </c:pt>
                <c:pt idx="3">
                  <c:v>השחקן סופג פגיעות ומתקשה בשימוש אופטימלי ביכולות הדמות שלו במשחק</c:v>
                </c:pt>
                <c:pt idx="4">
                  <c:v>השחקן משיב מלחמה ושולט בכישורי הדמות שלו במשחק</c:v>
                </c:pt>
              </c:strCache>
            </c:strRef>
          </c:cat>
          <c:val>
            <c:numRef>
              <c:f>Sheet1!$B$2:$B$6</c:f>
              <c:numCache>
                <c:formatCode>General</c:formatCode>
                <c:ptCount val="5"/>
                <c:pt idx="0">
                  <c:v>3</c:v>
                </c:pt>
                <c:pt idx="1">
                  <c:v>2.5</c:v>
                </c:pt>
                <c:pt idx="2">
                  <c:v>3.5</c:v>
                </c:pt>
                <c:pt idx="3">
                  <c:v>2</c:v>
                </c:pt>
                <c:pt idx="4">
                  <c:v>20</c:v>
                </c:pt>
              </c:numCache>
            </c:numRef>
          </c:val>
          <c:smooth val="0"/>
          <c:extLst>
            <c:ext xmlns:c16="http://schemas.microsoft.com/office/drawing/2014/chart" uri="{C3380CC4-5D6E-409C-BE32-E72D297353CC}">
              <c16:uniqueId val="{00000000-DA37-40A2-9C7D-D4007AC27D98}"/>
            </c:ext>
          </c:extLst>
        </c:ser>
        <c:ser>
          <c:idx val="2"/>
          <c:order val="1"/>
          <c:tx>
            <c:strRef>
              <c:f>Sheet1!$D$1</c:f>
              <c:strCache>
                <c:ptCount val="1"/>
                <c:pt idx="0">
                  <c:v>Series 3</c:v>
                </c:pt>
              </c:strCache>
            </c:strRef>
          </c:tx>
          <c:spPr>
            <a:ln w="34925" cap="rnd">
              <a:solidFill>
                <a:schemeClr val="accent1">
                  <a:tint val="65000"/>
                </a:schemeClr>
              </a:solidFill>
              <a:round/>
            </a:ln>
            <a:effectLst>
              <a:outerShdw blurRad="57150" dist="19050" dir="5400000" algn="ctr" rotWithShape="0">
                <a:srgbClr val="000000">
                  <a:alpha val="63000"/>
                </a:srgbClr>
              </a:outerShdw>
            </a:effectLst>
          </c:spPr>
          <c:marker>
            <c:symbol val="none"/>
          </c:marker>
          <c:cat>
            <c:strRef>
              <c:f>Sheet1!$A$2:$A$6</c:f>
              <c:strCache>
                <c:ptCount val="5"/>
                <c:pt idx="0">
                  <c:v>בחירת דמות איתה השחקן רוצה לשחק</c:v>
                </c:pt>
                <c:pt idx="1">
                  <c:v>השימוש ביכולות המיוחדות של הדמות עדיין מוגבל</c:v>
                </c:pt>
                <c:pt idx="2">
                  <c:v>יכולות מיוחדות חדשות ניתנות לשימוש</c:v>
                </c:pt>
                <c:pt idx="3">
                  <c:v>השחקן סופג פגיעות ומתקשה בשימוש אופטימלי ביכולות הדמות שלו במשחק</c:v>
                </c:pt>
                <c:pt idx="4">
                  <c:v>השחקן משיב מלחמה ושולט בכישורי הדמות שלו במשחק</c:v>
                </c:pt>
              </c:strCache>
            </c:strRef>
          </c:cat>
          <c:val>
            <c:numRef>
              <c:f>Sheet1!$D$2:$D$6</c:f>
              <c:numCache>
                <c:formatCode>General</c:formatCode>
                <c:ptCount val="5"/>
                <c:pt idx="0">
                  <c:v>2</c:v>
                </c:pt>
                <c:pt idx="1">
                  <c:v>2</c:v>
                </c:pt>
                <c:pt idx="2">
                  <c:v>3</c:v>
                </c:pt>
                <c:pt idx="3">
                  <c:v>5</c:v>
                </c:pt>
                <c:pt idx="4">
                  <c:v>5</c:v>
                </c:pt>
              </c:numCache>
            </c:numRef>
          </c:val>
          <c:smooth val="0"/>
          <c:extLst>
            <c:ext xmlns:c16="http://schemas.microsoft.com/office/drawing/2014/chart" uri="{C3380CC4-5D6E-409C-BE32-E72D297353CC}">
              <c16:uniqueId val="{00000001-DA37-40A2-9C7D-D4007AC27D98}"/>
            </c:ext>
          </c:extLst>
        </c:ser>
        <c:dLbls>
          <c:showLegendKey val="0"/>
          <c:showVal val="0"/>
          <c:showCatName val="0"/>
          <c:showSerName val="0"/>
          <c:showPercent val="0"/>
          <c:showBubbleSize val="0"/>
        </c:dLbls>
        <c:smooth val="0"/>
        <c:axId val="1928503983"/>
        <c:axId val="1933378687"/>
      </c:lineChart>
      <c:catAx>
        <c:axId val="192850398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he-IL"/>
                  <a:t>זמן</a:t>
                </a:r>
                <a:endParaRPr lang="en-US"/>
              </a:p>
            </c:rich>
          </c:tx>
          <c:layout>
            <c:manualLayout>
              <c:xMode val="edge"/>
              <c:yMode val="edge"/>
              <c:x val="8.1376775973607401E-2"/>
              <c:y val="0.86050591608755145"/>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he-IL"/>
          </a:p>
        </c:txPr>
        <c:crossAx val="1933378687"/>
        <c:crosses val="autoZero"/>
        <c:auto val="1"/>
        <c:lblAlgn val="ctr"/>
        <c:lblOffset val="100"/>
        <c:noMultiLvlLbl val="0"/>
      </c:catAx>
      <c:valAx>
        <c:axId val="19333786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r>
                  <a:rPr lang="he-IL"/>
                  <a:t>סיפוק והנאה</a:t>
                </a:r>
                <a:br>
                  <a:rPr lang="en-US"/>
                </a:br>
                <a:r>
                  <a:rPr lang="he-IL"/>
                  <a:t> מהמשחק</a:t>
                </a:r>
                <a:endParaRPr lang="en-US"/>
              </a:p>
            </c:rich>
          </c:tx>
          <c:layout>
            <c:manualLayout>
              <c:xMode val="edge"/>
              <c:yMode val="edge"/>
              <c:x val="1.0414948089481103E-2"/>
              <c:y val="2.3828817976740618E-2"/>
            </c:manualLayout>
          </c:layout>
          <c:overlay val="0"/>
          <c:spPr>
            <a:noFill/>
            <a:ln>
              <a:noFill/>
            </a:ln>
            <a:effectLst/>
          </c:spPr>
          <c:txPr>
            <a:bodyPr rot="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endParaRPr lang="he-I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he-IL"/>
          </a:p>
        </c:txPr>
        <c:crossAx val="19285039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e-I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e-IL"/>
              <a:t>קשת דרמטית לפי הישגי הקבוצה</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e-IL"/>
        </a:p>
      </c:txPr>
    </c:title>
    <c:autoTitleDeleted val="0"/>
    <c:plotArea>
      <c:layout>
        <c:manualLayout>
          <c:layoutTarget val="inner"/>
          <c:xMode val="edge"/>
          <c:yMode val="edge"/>
          <c:x val="8.7655958028512559E-2"/>
          <c:y val="0.15761562998405104"/>
          <c:w val="0.88797001139315812"/>
          <c:h val="0.50165486192216402"/>
        </c:manualLayout>
      </c:layout>
      <c:lineChart>
        <c:grouping val="percentStacked"/>
        <c:varyColors val="0"/>
        <c:ser>
          <c:idx val="0"/>
          <c:order val="0"/>
          <c:tx>
            <c:strRef>
              <c:f>Sheet1!$B$1</c:f>
              <c:strCache>
                <c:ptCount val="1"/>
                <c:pt idx="0">
                  <c:v>שחקן</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Sheet1!$A$2:$A$12</c:f>
              <c:strCache>
                <c:ptCount val="11"/>
                <c:pt idx="0">
                  <c:v>בחירת דמויות  לשחקני הקבוצה</c:v>
                </c:pt>
                <c:pt idx="1">
                  <c:v>הקבוצה מתפזרת בצורה נכונה (אסטרטגית) במפה</c:v>
                </c:pt>
                <c:pt idx="2">
                  <c:v>הקבוצה מרוויחה המון כסף והשחקנים משפרים את יכולות הדמויות שלהם</c:v>
                </c:pt>
                <c:pt idx="3">
                  <c:v>השחקנים בקבוצה לא עובדים בצורה מסונכרנת </c:v>
                </c:pt>
                <c:pt idx="4">
                  <c:v>הקבוצה היריבה תוקפת צריחים של הקבוצה שלנו</c:v>
                </c:pt>
                <c:pt idx="5">
                  <c:v>הקבוצה מצליחה לבלום את המתקפה</c:v>
                </c:pt>
                <c:pt idx="6">
                  <c:v>הקבוצה מאבדת חלק משחקני הקבוצה </c:v>
                </c:pt>
                <c:pt idx="7">
                  <c:v>הקבוצה היריבה מתחילה מתקפה נוספת</c:v>
                </c:pt>
                <c:pt idx="8">
                  <c:v>הקבוצה מתאוששת ומתארגנת להתקפה.</c:v>
                </c:pt>
                <c:pt idx="9">
                  <c:v>הקבוצה משמידה צריחים של הקבוצה היריבה ועולה ליתרון</c:v>
                </c:pt>
                <c:pt idx="10">
                  <c:v>הקבוצה משמידה את הצריח האחרון של הקבוצה היריבה ומנצחת</c:v>
                </c:pt>
              </c:strCache>
            </c:strRef>
          </c:cat>
          <c:val>
            <c:numRef>
              <c:f>Sheet1!$B$2:$B$12</c:f>
              <c:numCache>
                <c:formatCode>General</c:formatCode>
                <c:ptCount val="11"/>
                <c:pt idx="0">
                  <c:v>1.5</c:v>
                </c:pt>
                <c:pt idx="1">
                  <c:v>3</c:v>
                </c:pt>
                <c:pt idx="2">
                  <c:v>6</c:v>
                </c:pt>
                <c:pt idx="3">
                  <c:v>3</c:v>
                </c:pt>
                <c:pt idx="4">
                  <c:v>1</c:v>
                </c:pt>
                <c:pt idx="5">
                  <c:v>2</c:v>
                </c:pt>
                <c:pt idx="6">
                  <c:v>1</c:v>
                </c:pt>
                <c:pt idx="7">
                  <c:v>0.5</c:v>
                </c:pt>
                <c:pt idx="8">
                  <c:v>2</c:v>
                </c:pt>
                <c:pt idx="9">
                  <c:v>6</c:v>
                </c:pt>
                <c:pt idx="10">
                  <c:v>12</c:v>
                </c:pt>
              </c:numCache>
            </c:numRef>
          </c:val>
          <c:smooth val="0"/>
          <c:extLst>
            <c:ext xmlns:c16="http://schemas.microsoft.com/office/drawing/2014/chart" uri="{C3380CC4-5D6E-409C-BE32-E72D297353CC}">
              <c16:uniqueId val="{00000000-F109-4B2F-A42C-586C77255CC9}"/>
            </c:ext>
          </c:extLst>
        </c:ser>
        <c:ser>
          <c:idx val="2"/>
          <c:order val="1"/>
          <c:tx>
            <c:strRef>
              <c:f>Sheet1!$D$1</c:f>
              <c:strCache>
                <c:ptCount val="1"/>
                <c:pt idx="0">
                  <c:v>Series 3</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Sheet1!$A$2:$A$12</c:f>
              <c:strCache>
                <c:ptCount val="11"/>
                <c:pt idx="0">
                  <c:v>בחירת דמויות  לשחקני הקבוצה</c:v>
                </c:pt>
                <c:pt idx="1">
                  <c:v>הקבוצה מתפזרת בצורה נכונה (אסטרטגית) במפה</c:v>
                </c:pt>
                <c:pt idx="2">
                  <c:v>הקבוצה מרוויחה המון כסף והשחקנים משפרים את יכולות הדמויות שלהם</c:v>
                </c:pt>
                <c:pt idx="3">
                  <c:v>השחקנים בקבוצה לא עובדים בצורה מסונכרנת </c:v>
                </c:pt>
                <c:pt idx="4">
                  <c:v>הקבוצה היריבה תוקפת צריחים של הקבוצה שלנו</c:v>
                </c:pt>
                <c:pt idx="5">
                  <c:v>הקבוצה מצליחה לבלום את המתקפה</c:v>
                </c:pt>
                <c:pt idx="6">
                  <c:v>הקבוצה מאבדת חלק משחקני הקבוצה </c:v>
                </c:pt>
                <c:pt idx="7">
                  <c:v>הקבוצה היריבה מתחילה מתקפה נוספת</c:v>
                </c:pt>
                <c:pt idx="8">
                  <c:v>הקבוצה מתאוששת ומתארגנת להתקפה.</c:v>
                </c:pt>
                <c:pt idx="9">
                  <c:v>הקבוצה משמידה צריחים של הקבוצה היריבה ועולה ליתרון</c:v>
                </c:pt>
                <c:pt idx="10">
                  <c:v>הקבוצה משמידה את הצריח האחרון של הקבוצה היריבה ומנצחת</c:v>
                </c:pt>
              </c:strCache>
            </c:strRef>
          </c:cat>
          <c:val>
            <c:numRef>
              <c:f>Sheet1!$D$2:$D$12</c:f>
              <c:numCache>
                <c:formatCode>General</c:formatCode>
                <c:ptCount val="11"/>
                <c:pt idx="0">
                  <c:v>2</c:v>
                </c:pt>
                <c:pt idx="1">
                  <c:v>2</c:v>
                </c:pt>
                <c:pt idx="2">
                  <c:v>3</c:v>
                </c:pt>
                <c:pt idx="3">
                  <c:v>5</c:v>
                </c:pt>
                <c:pt idx="4">
                  <c:v>5</c:v>
                </c:pt>
                <c:pt idx="5">
                  <c:v>5</c:v>
                </c:pt>
                <c:pt idx="6">
                  <c:v>5</c:v>
                </c:pt>
                <c:pt idx="7">
                  <c:v>5</c:v>
                </c:pt>
                <c:pt idx="8">
                  <c:v>5</c:v>
                </c:pt>
                <c:pt idx="9">
                  <c:v>5</c:v>
                </c:pt>
                <c:pt idx="10">
                  <c:v>5</c:v>
                </c:pt>
              </c:numCache>
            </c:numRef>
          </c:val>
          <c:smooth val="0"/>
          <c:extLst>
            <c:ext xmlns:c16="http://schemas.microsoft.com/office/drawing/2014/chart" uri="{C3380CC4-5D6E-409C-BE32-E72D297353CC}">
              <c16:uniqueId val="{00000001-F109-4B2F-A42C-586C77255CC9}"/>
            </c:ext>
          </c:extLst>
        </c:ser>
        <c:dLbls>
          <c:showLegendKey val="0"/>
          <c:showVal val="0"/>
          <c:showCatName val="0"/>
          <c:showSerName val="0"/>
          <c:showPercent val="0"/>
          <c:showBubbleSize val="0"/>
        </c:dLbls>
        <c:smooth val="0"/>
        <c:axId val="1928503983"/>
        <c:axId val="1933378687"/>
      </c:lineChart>
      <c:catAx>
        <c:axId val="192850398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he-IL"/>
                  <a:t>זמן</a:t>
                </a:r>
                <a:endParaRPr lang="en-US"/>
              </a:p>
            </c:rich>
          </c:tx>
          <c:layout>
            <c:manualLayout>
              <c:xMode val="edge"/>
              <c:yMode val="edge"/>
              <c:x val="6.1397479515670546E-2"/>
              <c:y val="0.72140420680123063"/>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he-IL"/>
          </a:p>
        </c:txPr>
        <c:crossAx val="1933378687"/>
        <c:crosses val="autoZero"/>
        <c:auto val="1"/>
        <c:lblAlgn val="ctr"/>
        <c:lblOffset val="100"/>
        <c:noMultiLvlLbl val="0"/>
      </c:catAx>
      <c:valAx>
        <c:axId val="19333786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wrap="square" anchor="ctr" anchorCtr="1"/>
              <a:lstStyle/>
              <a:p>
                <a:pPr>
                  <a:defRPr sz="800" b="1" i="0" u="none" strike="noStrike" kern="1200" cap="all" baseline="0">
                    <a:solidFill>
                      <a:schemeClr val="lt1">
                        <a:lumMod val="85000"/>
                      </a:schemeClr>
                    </a:solidFill>
                    <a:latin typeface="+mn-lt"/>
                    <a:ea typeface="+mn-ea"/>
                    <a:cs typeface="+mn-cs"/>
                  </a:defRPr>
                </a:pPr>
                <a:r>
                  <a:rPr lang="he-IL" sz="800"/>
                  <a:t>סיפוק והנאה</a:t>
                </a:r>
                <a:br>
                  <a:rPr lang="en-US" sz="800"/>
                </a:br>
                <a:r>
                  <a:rPr lang="he-IL" sz="800"/>
                  <a:t> מהמשחק</a:t>
                </a:r>
                <a:endParaRPr lang="en-US" sz="800"/>
              </a:p>
            </c:rich>
          </c:tx>
          <c:layout>
            <c:manualLayout>
              <c:xMode val="edge"/>
              <c:yMode val="edge"/>
              <c:x val="4.5048830333110114E-3"/>
              <c:y val="2.7063449238203582E-2"/>
            </c:manualLayout>
          </c:layout>
          <c:overlay val="0"/>
          <c:spPr>
            <a:noFill/>
            <a:ln>
              <a:noFill/>
            </a:ln>
            <a:effectLst/>
          </c:spPr>
          <c:txPr>
            <a:bodyPr rot="0" spcFirstLastPara="1" vertOverflow="ellipsis" wrap="square" anchor="ctr" anchorCtr="1"/>
            <a:lstStyle/>
            <a:p>
              <a:pPr>
                <a:defRPr sz="800" b="1" i="0" u="none" strike="noStrike" kern="1200" cap="all" baseline="0">
                  <a:solidFill>
                    <a:schemeClr val="lt1">
                      <a:lumMod val="85000"/>
                    </a:schemeClr>
                  </a:solidFill>
                  <a:latin typeface="+mn-lt"/>
                  <a:ea typeface="+mn-ea"/>
                  <a:cs typeface="+mn-cs"/>
                </a:defRPr>
              </a:pPr>
              <a:endParaRPr lang="he-I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he-IL"/>
          </a:p>
        </c:txPr>
        <c:crossAx val="19285039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e-IL"/>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e-IL"/>
              <a:t>קשת דרמטית לפי סוג</a:t>
            </a:r>
            <a:r>
              <a:rPr lang="he-IL" baseline="0"/>
              <a:t> שחקן - ליצן</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e-IL"/>
        </a:p>
      </c:txPr>
    </c:title>
    <c:autoTitleDeleted val="0"/>
    <c:plotArea>
      <c:layout/>
      <c:lineChart>
        <c:grouping val="percentStacked"/>
        <c:varyColors val="0"/>
        <c:ser>
          <c:idx val="0"/>
          <c:order val="0"/>
          <c:tx>
            <c:strRef>
              <c:f>Sheet1!$B$1</c:f>
              <c:strCache>
                <c:ptCount val="1"/>
                <c:pt idx="0">
                  <c:v>שחקן</c:v>
                </c:pt>
              </c:strCache>
            </c:strRef>
          </c:tx>
          <c:spPr>
            <a:ln w="34925" cap="rnd">
              <a:solidFill>
                <a:schemeClr val="accent1">
                  <a:shade val="65000"/>
                </a:schemeClr>
              </a:solidFill>
              <a:round/>
            </a:ln>
            <a:effectLst>
              <a:outerShdw blurRad="57150" dist="19050" dir="5400000" algn="ctr" rotWithShape="0">
                <a:srgbClr val="000000">
                  <a:alpha val="63000"/>
                </a:srgbClr>
              </a:outerShdw>
            </a:effectLst>
          </c:spPr>
          <c:marker>
            <c:symbol val="none"/>
          </c:marker>
          <c:cat>
            <c:strRef>
              <c:f>Sheet1!$A$2:$A$7</c:f>
              <c:strCache>
                <c:ptCount val="6"/>
                <c:pt idx="0">
                  <c:v>בחירת דמות בעלת השפעה שיכולה להיות משעשעת על שחקנים אחרים</c:v>
                </c:pt>
                <c:pt idx="1">
                  <c:v>השימוש ביכולות המיוחדות של הדמות עדיין מוגבל</c:v>
                </c:pt>
                <c:pt idx="2">
                  <c:v>יכולות משעשעות  חדשות ניתנות לשימוש</c:v>
                </c:pt>
                <c:pt idx="3">
                  <c:v>השחקן מתחיל לעשות שטויות להנאתו על המפה עם יכולות מגוונות</c:v>
                </c:pt>
                <c:pt idx="4">
                  <c:v>השחקן מת וצריך לחכות עד שיחזור למשחק</c:v>
                </c:pt>
                <c:pt idx="5">
                  <c:v>השחקן חוזר למשחק וממשיך להשתעשע</c:v>
                </c:pt>
              </c:strCache>
            </c:strRef>
          </c:cat>
          <c:val>
            <c:numRef>
              <c:f>Sheet1!$B$2:$B$7</c:f>
              <c:numCache>
                <c:formatCode>General</c:formatCode>
                <c:ptCount val="6"/>
                <c:pt idx="0">
                  <c:v>2</c:v>
                </c:pt>
                <c:pt idx="1">
                  <c:v>2.5</c:v>
                </c:pt>
                <c:pt idx="2">
                  <c:v>6</c:v>
                </c:pt>
                <c:pt idx="3">
                  <c:v>10</c:v>
                </c:pt>
                <c:pt idx="4">
                  <c:v>6</c:v>
                </c:pt>
                <c:pt idx="5">
                  <c:v>20</c:v>
                </c:pt>
              </c:numCache>
            </c:numRef>
          </c:val>
          <c:smooth val="0"/>
          <c:extLst>
            <c:ext xmlns:c16="http://schemas.microsoft.com/office/drawing/2014/chart" uri="{C3380CC4-5D6E-409C-BE32-E72D297353CC}">
              <c16:uniqueId val="{00000000-BE1C-42D3-B118-B75569465750}"/>
            </c:ext>
          </c:extLst>
        </c:ser>
        <c:ser>
          <c:idx val="2"/>
          <c:order val="1"/>
          <c:tx>
            <c:strRef>
              <c:f>Sheet1!$D$1</c:f>
              <c:strCache>
                <c:ptCount val="1"/>
                <c:pt idx="0">
                  <c:v>Series 3</c:v>
                </c:pt>
              </c:strCache>
            </c:strRef>
          </c:tx>
          <c:spPr>
            <a:ln w="34925" cap="rnd">
              <a:solidFill>
                <a:schemeClr val="accent1">
                  <a:tint val="65000"/>
                </a:schemeClr>
              </a:solidFill>
              <a:round/>
            </a:ln>
            <a:effectLst>
              <a:outerShdw blurRad="57150" dist="19050" dir="5400000" algn="ctr" rotWithShape="0">
                <a:srgbClr val="000000">
                  <a:alpha val="63000"/>
                </a:srgbClr>
              </a:outerShdw>
            </a:effectLst>
          </c:spPr>
          <c:marker>
            <c:symbol val="none"/>
          </c:marker>
          <c:cat>
            <c:strRef>
              <c:f>Sheet1!$A$2:$A$7</c:f>
              <c:strCache>
                <c:ptCount val="6"/>
                <c:pt idx="0">
                  <c:v>בחירת דמות בעלת השפעה שיכולה להיות משעשעת על שחקנים אחרים</c:v>
                </c:pt>
                <c:pt idx="1">
                  <c:v>השימוש ביכולות המיוחדות של הדמות עדיין מוגבל</c:v>
                </c:pt>
                <c:pt idx="2">
                  <c:v>יכולות משעשעות  חדשות ניתנות לשימוש</c:v>
                </c:pt>
                <c:pt idx="3">
                  <c:v>השחקן מתחיל לעשות שטויות להנאתו על המפה עם יכולות מגוונות</c:v>
                </c:pt>
                <c:pt idx="4">
                  <c:v>השחקן מת וצריך לחכות עד שיחזור למשחק</c:v>
                </c:pt>
                <c:pt idx="5">
                  <c:v>השחקן חוזר למשחק וממשיך להשתעשע</c:v>
                </c:pt>
              </c:strCache>
            </c:strRef>
          </c:cat>
          <c:val>
            <c:numRef>
              <c:f>Sheet1!$D$2:$D$7</c:f>
              <c:numCache>
                <c:formatCode>General</c:formatCode>
                <c:ptCount val="6"/>
                <c:pt idx="0">
                  <c:v>2</c:v>
                </c:pt>
                <c:pt idx="1">
                  <c:v>2</c:v>
                </c:pt>
                <c:pt idx="2">
                  <c:v>3</c:v>
                </c:pt>
                <c:pt idx="3">
                  <c:v>5</c:v>
                </c:pt>
                <c:pt idx="4">
                  <c:v>5</c:v>
                </c:pt>
                <c:pt idx="5">
                  <c:v>5</c:v>
                </c:pt>
              </c:numCache>
            </c:numRef>
          </c:val>
          <c:smooth val="0"/>
          <c:extLst>
            <c:ext xmlns:c16="http://schemas.microsoft.com/office/drawing/2014/chart" uri="{C3380CC4-5D6E-409C-BE32-E72D297353CC}">
              <c16:uniqueId val="{00000001-BE1C-42D3-B118-B75569465750}"/>
            </c:ext>
          </c:extLst>
        </c:ser>
        <c:dLbls>
          <c:showLegendKey val="0"/>
          <c:showVal val="0"/>
          <c:showCatName val="0"/>
          <c:showSerName val="0"/>
          <c:showPercent val="0"/>
          <c:showBubbleSize val="0"/>
        </c:dLbls>
        <c:smooth val="0"/>
        <c:axId val="1928503983"/>
        <c:axId val="1933378687"/>
      </c:lineChart>
      <c:catAx>
        <c:axId val="1928503983"/>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he-IL"/>
                  <a:t>זמן</a:t>
                </a:r>
                <a:endParaRPr lang="en-US"/>
              </a:p>
            </c:rich>
          </c:tx>
          <c:layout>
            <c:manualLayout>
              <c:xMode val="edge"/>
              <c:yMode val="edge"/>
              <c:x val="7.8078933638565981E-2"/>
              <c:y val="0.88435931063032702"/>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he-IL"/>
          </a:p>
        </c:txPr>
        <c:crossAx val="1933378687"/>
        <c:crosses val="autoZero"/>
        <c:auto val="1"/>
        <c:lblAlgn val="ctr"/>
        <c:lblOffset val="100"/>
        <c:noMultiLvlLbl val="0"/>
      </c:catAx>
      <c:valAx>
        <c:axId val="19333786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r>
                  <a:rPr lang="he-IL"/>
                  <a:t>סיפוק והנאה</a:t>
                </a:r>
                <a:br>
                  <a:rPr lang="en-US"/>
                </a:br>
                <a:r>
                  <a:rPr lang="he-IL"/>
                  <a:t> מהמשחק</a:t>
                </a:r>
                <a:endParaRPr lang="en-US"/>
              </a:p>
            </c:rich>
          </c:tx>
          <c:layout>
            <c:manualLayout>
              <c:xMode val="edge"/>
              <c:yMode val="edge"/>
              <c:x val="1.3306807073352201E-2"/>
              <c:y val="5.5351771137926227E-2"/>
            </c:manualLayout>
          </c:layout>
          <c:overlay val="0"/>
          <c:spPr>
            <a:noFill/>
            <a:ln>
              <a:noFill/>
            </a:ln>
            <a:effectLst/>
          </c:spPr>
          <c:txPr>
            <a:bodyPr rot="0" spcFirstLastPara="1" vertOverflow="ellipsis" wrap="square" anchor="ctr" anchorCtr="1"/>
            <a:lstStyle/>
            <a:p>
              <a:pPr>
                <a:defRPr sz="900" b="1" i="0" u="none" strike="noStrike" kern="1200" cap="all" baseline="0">
                  <a:solidFill>
                    <a:schemeClr val="lt1">
                      <a:lumMod val="85000"/>
                    </a:schemeClr>
                  </a:solidFill>
                  <a:latin typeface="+mn-lt"/>
                  <a:ea typeface="+mn-ea"/>
                  <a:cs typeface="+mn-cs"/>
                </a:defRPr>
              </a:pPr>
              <a:endParaRPr lang="he-I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he-IL"/>
          </a:p>
        </c:txPr>
        <c:crossAx val="1928503983"/>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e-I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0.08974</cdr:x>
      <cdr:y>0.94737</cdr:y>
    </cdr:from>
    <cdr:to>
      <cdr:x>0.13875</cdr:x>
      <cdr:y>0.94737</cdr:y>
    </cdr:to>
    <cdr:cxnSp macro="">
      <cdr:nvCxnSpPr>
        <cdr:cNvPr id="3" name="Straight Arrow Connector 2">
          <a:extLst xmlns:a="http://schemas.openxmlformats.org/drawingml/2006/main">
            <a:ext uri="{FF2B5EF4-FFF2-40B4-BE49-F238E27FC236}">
              <a16:creationId xmlns:a16="http://schemas.microsoft.com/office/drawing/2014/main" id="{F74081EB-F6B4-4102-8DA8-7656F1A40CA0}"/>
            </a:ext>
          </a:extLst>
        </cdr:cNvPr>
        <cdr:cNvCxnSpPr/>
      </cdr:nvCxnSpPr>
      <cdr:spPr>
        <a:xfrm xmlns:a="http://schemas.openxmlformats.org/drawingml/2006/main">
          <a:off x="1060143" y="4585130"/>
          <a:ext cx="578970" cy="0"/>
        </a:xfrm>
        <a:prstGeom xmlns:a="http://schemas.openxmlformats.org/drawingml/2006/main" prst="straightConnector1">
          <a:avLst/>
        </a:prstGeom>
        <a:ln xmlns:a="http://schemas.openxmlformats.org/drawingml/2006/main">
          <a:solidFill>
            <a:schemeClr val="bg1">
              <a:lumMod val="85000"/>
            </a:schemeClr>
          </a:solidFill>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0.05313</cdr:x>
      <cdr:y>0.80603</cdr:y>
    </cdr:from>
    <cdr:to>
      <cdr:x>0.10214</cdr:x>
      <cdr:y>0.80603</cdr:y>
    </cdr:to>
    <cdr:cxnSp macro="">
      <cdr:nvCxnSpPr>
        <cdr:cNvPr id="3" name="Straight Arrow Connector 2">
          <a:extLst xmlns:a="http://schemas.openxmlformats.org/drawingml/2006/main">
            <a:ext uri="{FF2B5EF4-FFF2-40B4-BE49-F238E27FC236}">
              <a16:creationId xmlns:a16="http://schemas.microsoft.com/office/drawing/2014/main" id="{4EEA2FD3-A368-402E-8318-D643D7C2EA8F}"/>
            </a:ext>
          </a:extLst>
        </cdr:cNvPr>
        <cdr:cNvCxnSpPr/>
      </cdr:nvCxnSpPr>
      <cdr:spPr>
        <a:xfrm xmlns:a="http://schemas.openxmlformats.org/drawingml/2006/main">
          <a:off x="610690" y="3917144"/>
          <a:ext cx="563305" cy="0"/>
        </a:xfrm>
        <a:prstGeom xmlns:a="http://schemas.openxmlformats.org/drawingml/2006/main" prst="straightConnector1">
          <a:avLst/>
        </a:prstGeom>
        <a:ln xmlns:a="http://schemas.openxmlformats.org/drawingml/2006/main">
          <a:solidFill>
            <a:schemeClr val="bg1">
              <a:lumMod val="85000"/>
            </a:schemeClr>
          </a:solidFill>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0.07008</cdr:x>
      <cdr:y>0.95459</cdr:y>
    </cdr:from>
    <cdr:to>
      <cdr:x>0.11909</cdr:x>
      <cdr:y>0.95459</cdr:y>
    </cdr:to>
    <cdr:cxnSp macro="">
      <cdr:nvCxnSpPr>
        <cdr:cNvPr id="3" name="Straight Arrow Connector 2">
          <a:extLst xmlns:a="http://schemas.openxmlformats.org/drawingml/2006/main">
            <a:ext uri="{FF2B5EF4-FFF2-40B4-BE49-F238E27FC236}">
              <a16:creationId xmlns:a16="http://schemas.microsoft.com/office/drawing/2014/main" id="{9EC5A76B-5DD9-49A0-9B85-07597CC3F101}"/>
            </a:ext>
          </a:extLst>
        </cdr:cNvPr>
        <cdr:cNvCxnSpPr/>
      </cdr:nvCxnSpPr>
      <cdr:spPr>
        <a:xfrm xmlns:a="http://schemas.openxmlformats.org/drawingml/2006/main">
          <a:off x="838320" y="4420434"/>
          <a:ext cx="586258" cy="0"/>
        </a:xfrm>
        <a:prstGeom xmlns:a="http://schemas.openxmlformats.org/drawingml/2006/main" prst="straightConnector1">
          <a:avLst/>
        </a:prstGeom>
        <a:ln xmlns:a="http://schemas.openxmlformats.org/drawingml/2006/main">
          <a:solidFill>
            <a:schemeClr val="bg1">
              <a:lumMod val="85000"/>
            </a:schemeClr>
          </a:solidFill>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F8A596-34C5-40DA-8515-89F7C13EB45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C853F13-6E10-4D43-98F1-2C422687E3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B6F66133-C5AE-45CD-9D3E-D1F5B490B77E}"/>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7DDE2C5E-8D69-448D-9022-D3F27A5BD27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BBC7C13-F141-4585-9D86-EF80CBDE257D}"/>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2309891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F4ED4B-B718-460F-A050-EA3D4FEE079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6E147AB-0B46-45EF-BEEE-E71845CDF61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2C3C734-0BEB-44AE-BAE8-E8FE8E60254F}"/>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6D7F1C8B-0337-4B77-BEAB-A31DE36A555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7A7C2E9-52BF-4C8B-AFF2-75E355399C54}"/>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325536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CBE7572-29DB-4E99-A986-9C06B79EDC9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9127C5B-F3DE-46E1-968B-DCDAAAF18B1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0609301-3AF0-4FFF-B398-F3AB135B843F}"/>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9A4BCC6F-477C-4D7E-B4C6-0A634F360F7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13B0688-179B-48F1-AB4B-98CC20F9BD17}"/>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1722280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41704-3E4B-4B15-BD23-5FBB7C8AC59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0077A52-080D-452D-927E-1E87F44E0191}"/>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77C12AE-8800-4910-8CAD-2EA11621A876}"/>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5589EC2C-29E4-4DD5-9909-1040B6682EB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1F4E25C-E153-4B60-969D-BCB432BFB414}"/>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97126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C31C7F-CD5C-49F6-9AAC-573FF642959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7098A95-141B-4672-9F8F-554443220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46A78FB6-5FEF-4129-A8B5-DAE706A0C4DB}"/>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1A930BAD-61C4-4BC0-B7CE-E6DFEEE9FA1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60041D5-EE77-4148-856A-F38E67D99EE0}"/>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2177846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F2B7ED-FF24-46E1-8FA5-FBC5FF387D7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4E9AEC7-7C7B-49FB-AD0B-87AC9D3C486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0922583-A421-4DEA-ADEC-A1F4CE2C55C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CF1430B-6E31-4EF0-A1A8-4EEA230D9BEE}"/>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DBE426BF-4998-4E05-9AAF-D11DC36D05C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B1ACDBB-EFF0-49EC-975C-CF5FB1DC4277}"/>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330127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7BF59F-CEF0-4DB9-8936-4DAA9219F5C0}"/>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5FEA5AA-59F3-4259-BA37-B2C6819E3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66B28077-6525-4CE8-8215-162622C99BF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69C4095-B297-4EAF-B87C-F1DFC66A9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C38525E-F735-4392-AD84-0A9D729DFB67}"/>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3E0C049A-5106-44D2-A7FD-46FB01FD1926}"/>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8" name="מציין מיקום של כותרת תחתונה 7">
            <a:extLst>
              <a:ext uri="{FF2B5EF4-FFF2-40B4-BE49-F238E27FC236}">
                <a16:creationId xmlns:a16="http://schemas.microsoft.com/office/drawing/2014/main" id="{83EECF0C-558D-4247-8D9D-6ACE4D281139}"/>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C48B6B3-6FA5-443C-93E8-CC5311A399C6}"/>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194268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50EBB6-F582-4491-AF53-A163BADC232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1A2473F5-7895-4C1D-93C2-B1C57CA606D0}"/>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4" name="מציין מיקום של כותרת תחתונה 3">
            <a:extLst>
              <a:ext uri="{FF2B5EF4-FFF2-40B4-BE49-F238E27FC236}">
                <a16:creationId xmlns:a16="http://schemas.microsoft.com/office/drawing/2014/main" id="{563B62E1-EB86-4D73-91AF-630C6E6167F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EA0F5091-78BA-440F-A1EF-BDED49417F6F}"/>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390896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FEB95E3A-D1A2-4784-9B41-7BCD739839E8}"/>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3" name="מציין מיקום של כותרת תחתונה 2">
            <a:extLst>
              <a:ext uri="{FF2B5EF4-FFF2-40B4-BE49-F238E27FC236}">
                <a16:creationId xmlns:a16="http://schemas.microsoft.com/office/drawing/2014/main" id="{13562FBE-94A2-4776-8267-55399E37196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989FE16-9EF8-4820-902D-8E37E7C8601E}"/>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645607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F53E06-AB05-4DFF-B41D-94846B8E7E2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F0455B8-F01A-442F-BC60-E927ECA6D1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0A915FA-FD5A-4EF7-B99D-42A5AF56A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5F12A68-A0EA-4F7B-B1DF-8442D48A98F6}"/>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885FA07F-CD88-4A41-9CE0-66D0DC029F4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695A94A-1BDA-4E95-9E81-B010FD67CF6A}"/>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3983308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A299F-686A-48BC-ABF1-D3E3936547D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EC7D721-D374-431A-81CB-C04F857931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0272C12-DA03-4830-B8F4-4F08ADF4E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16983BE-7AC6-4917-A1A1-0CC86096820B}"/>
              </a:ext>
            </a:extLst>
          </p:cNvPr>
          <p:cNvSpPr>
            <a:spLocks noGrp="1"/>
          </p:cNvSpPr>
          <p:nvPr>
            <p:ph type="dt" sz="half" idx="10"/>
          </p:nvPr>
        </p:nvSpPr>
        <p:spPr/>
        <p:txBody>
          <a:bodyPr/>
          <a:lstStyle/>
          <a:p>
            <a:fld id="{961186B5-A68D-4845-A696-9F3AB1D259DA}" type="datetimeFigureOut">
              <a:rPr lang="he-IL" smtClean="0"/>
              <a:t>ז'/כסלו/תשפ"א</a:t>
            </a:fld>
            <a:endParaRPr lang="he-IL"/>
          </a:p>
        </p:txBody>
      </p:sp>
      <p:sp>
        <p:nvSpPr>
          <p:cNvPr id="6" name="מציין מיקום של כותרת תחתונה 5">
            <a:extLst>
              <a:ext uri="{FF2B5EF4-FFF2-40B4-BE49-F238E27FC236}">
                <a16:creationId xmlns:a16="http://schemas.microsoft.com/office/drawing/2014/main" id="{9AC68543-1146-4C01-B7C8-6C7BE691650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3A17A3C-914C-48B7-B4F5-5684A411C7D9}"/>
              </a:ext>
            </a:extLst>
          </p:cNvPr>
          <p:cNvSpPr>
            <a:spLocks noGrp="1"/>
          </p:cNvSpPr>
          <p:nvPr>
            <p:ph type="sldNum" sz="quarter" idx="12"/>
          </p:nvPr>
        </p:nvSpPr>
        <p:spPr/>
        <p:txBody>
          <a:bodyPr/>
          <a:lstStyle/>
          <a:p>
            <a:fld id="{17F5D6E4-A4FF-42F9-8BC3-7F2E6647A7BA}" type="slidenum">
              <a:rPr lang="he-IL" smtClean="0"/>
              <a:t>‹#›</a:t>
            </a:fld>
            <a:endParaRPr lang="he-IL"/>
          </a:p>
        </p:txBody>
      </p:sp>
    </p:spTree>
    <p:extLst>
      <p:ext uri="{BB962C8B-B14F-4D97-AF65-F5344CB8AC3E}">
        <p14:creationId xmlns:p14="http://schemas.microsoft.com/office/powerpoint/2010/main" val="234242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18EEEC47-B178-4E60-B0D6-A10822E5251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2918E2B-3183-47DD-964E-557B8CF0AEE6}"/>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6D52AE-9C9C-402A-9C84-44F5FE8C809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61186B5-A68D-4845-A696-9F3AB1D259DA}" type="datetimeFigureOut">
              <a:rPr lang="he-IL" smtClean="0"/>
              <a:t>ז'/כסלו/תשפ"א</a:t>
            </a:fld>
            <a:endParaRPr lang="he-IL"/>
          </a:p>
        </p:txBody>
      </p:sp>
      <p:sp>
        <p:nvSpPr>
          <p:cNvPr id="5" name="מציין מיקום של כותרת תחתונה 4">
            <a:extLst>
              <a:ext uri="{FF2B5EF4-FFF2-40B4-BE49-F238E27FC236}">
                <a16:creationId xmlns:a16="http://schemas.microsoft.com/office/drawing/2014/main" id="{20F201B7-83D7-43BC-8C9F-5CB838A33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B32BDE7-CC78-4634-B894-6812B255834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7F5D6E4-A4FF-42F9-8BC3-7F2E6647A7BA}" type="slidenum">
              <a:rPr lang="he-IL" smtClean="0"/>
              <a:t>‹#›</a:t>
            </a:fld>
            <a:endParaRPr lang="he-IL"/>
          </a:p>
        </p:txBody>
      </p:sp>
    </p:spTree>
    <p:extLst>
      <p:ext uri="{BB962C8B-B14F-4D97-AF65-F5344CB8AC3E}">
        <p14:creationId xmlns:p14="http://schemas.microsoft.com/office/powerpoint/2010/main" val="443870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www.youtube.com/watch?v=Hd3hjoum4hE" TargetMode="Externa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טקסט, כמה&#10;&#10;התיאור נוצר באופן אוטומטי">
            <a:extLst>
              <a:ext uri="{FF2B5EF4-FFF2-40B4-BE49-F238E27FC236}">
                <a16:creationId xmlns:a16="http://schemas.microsoft.com/office/drawing/2014/main" id="{9AB0E2A5-A94D-4D84-A8F2-21C7AF3CB83B}"/>
              </a:ext>
            </a:extLst>
          </p:cNvPr>
          <p:cNvPicPr>
            <a:picLocks noChangeAspect="1"/>
          </p:cNvPicPr>
          <p:nvPr/>
        </p:nvPicPr>
        <p:blipFill rotWithShape="1">
          <a:blip r:embed="rId2">
            <a:extLst>
              <a:ext uri="{28A0092B-C50C-407E-A947-70E740481C1C}">
                <a14:useLocalDpi xmlns:a14="http://schemas.microsoft.com/office/drawing/2010/main" val="0"/>
              </a:ext>
            </a:extLst>
          </a:blip>
          <a:srcRect r="28900"/>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מלבן 17">
            <a:extLst>
              <a:ext uri="{FF2B5EF4-FFF2-40B4-BE49-F238E27FC236}">
                <a16:creationId xmlns:a16="http://schemas.microsoft.com/office/drawing/2014/main" id="{EEB36271-BA30-4EC0-A5AF-64826CC57E81}"/>
              </a:ext>
            </a:extLst>
          </p:cNvPr>
          <p:cNvSpPr/>
          <p:nvPr/>
        </p:nvSpPr>
        <p:spPr>
          <a:xfrm>
            <a:off x="138545" y="73892"/>
            <a:ext cx="5957455" cy="5661890"/>
          </a:xfrm>
          <a:prstGeom prst="rect">
            <a:avLst/>
          </a:prstGeom>
        </p:spPr>
        <p:txBody>
          <a:bodyPr vert="horz" lIns="91440" tIns="45720" rIns="91440" bIns="45720" rtlCol="0" anchor="b">
            <a:noAutofit/>
            <a:scene3d>
              <a:camera prst="orthographicFront"/>
              <a:lightRig rig="threePt" dir="t"/>
            </a:scene3d>
            <a:sp3d extrusionH="57150">
              <a:bevelT w="38100" h="38100" prst="angle"/>
            </a:sp3d>
          </a:bodyPr>
          <a:lstStyle/>
          <a:p>
            <a:pPr algn="l" rtl="0">
              <a:lnSpc>
                <a:spcPct val="90000"/>
              </a:lnSpc>
              <a:spcBef>
                <a:spcPct val="0"/>
              </a:spcBef>
              <a:spcAft>
                <a:spcPts val="600"/>
              </a:spcAft>
            </a:pPr>
            <a:r>
              <a:rPr lang="he-IL" sz="6600" b="1" spc="50" dirty="0">
                <a:ln w="9525" cmpd="sng">
                  <a:solidFill>
                    <a:schemeClr val="accent1"/>
                  </a:solidFill>
                  <a:prstDash val="solid"/>
                </a:ln>
                <a:effectLst>
                  <a:glow rad="101600">
                    <a:schemeClr val="accent1">
                      <a:satMod val="175000"/>
                      <a:alpha val="40000"/>
                    </a:schemeClr>
                  </a:glow>
                  <a:outerShdw blurRad="50800" dist="38100" dir="2700000" algn="tl" rotWithShape="0">
                    <a:prstClr val="black">
                      <a:alpha val="40000"/>
                    </a:prstClr>
                  </a:outerShdw>
                  <a:reflection blurRad="6350" stA="50000" endA="300" endPos="50000" dist="60007" dir="5400000" sy="-100000" algn="bl" rotWithShape="0"/>
                </a:effectLst>
                <a:latin typeface="+mj-lt"/>
                <a:ea typeface="+mj-ea"/>
              </a:rPr>
              <a:t>מטלה שבועית- רכיבים דרמטיים</a:t>
            </a:r>
          </a:p>
          <a:p>
            <a:pPr algn="l" rtl="0">
              <a:lnSpc>
                <a:spcPct val="90000"/>
              </a:lnSpc>
              <a:spcBef>
                <a:spcPct val="0"/>
              </a:spcBef>
              <a:spcAft>
                <a:spcPts val="600"/>
              </a:spcAft>
            </a:pPr>
            <a:endParaRPr lang="en-US" sz="6600" b="1" cap="none" spc="50" dirty="0">
              <a:ln w="9525" cmpd="sng">
                <a:solidFill>
                  <a:schemeClr val="accent1"/>
                </a:solidFill>
                <a:prstDash val="solid"/>
              </a:ln>
              <a:effectLst>
                <a:glow rad="101600">
                  <a:schemeClr val="accent1">
                    <a:satMod val="175000"/>
                    <a:alpha val="40000"/>
                  </a:schemeClr>
                </a:glow>
                <a:outerShdw blurRad="50800" dist="38100" dir="2700000" algn="tl" rotWithShape="0">
                  <a:prstClr val="black">
                    <a:alpha val="40000"/>
                  </a:prstClr>
                </a:outerShdw>
                <a:reflection blurRad="6350" stA="50000" endA="300" endPos="50000" dist="60007" dir="5400000" sy="-100000" algn="bl" rotWithShape="0"/>
              </a:effectLst>
              <a:latin typeface="+mj-lt"/>
              <a:ea typeface="+mj-ea"/>
            </a:endParaRP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מלבן 7">
            <a:extLst>
              <a:ext uri="{FF2B5EF4-FFF2-40B4-BE49-F238E27FC236}">
                <a16:creationId xmlns:a16="http://schemas.microsoft.com/office/drawing/2014/main" id="{6DB24607-3D92-4D08-831A-0FEE1FE06ABE}"/>
              </a:ext>
            </a:extLst>
          </p:cNvPr>
          <p:cNvSpPr/>
          <p:nvPr/>
        </p:nvSpPr>
        <p:spPr>
          <a:xfrm>
            <a:off x="360727" y="625683"/>
            <a:ext cx="914400" cy="158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B195980D-5E90-4ED9-86F1-9828CDACB9EB}"/>
              </a:ext>
            </a:extLst>
          </p:cNvPr>
          <p:cNvSpPr txBox="1"/>
          <p:nvPr/>
        </p:nvSpPr>
        <p:spPr>
          <a:xfrm>
            <a:off x="788565" y="5654180"/>
            <a:ext cx="2843868" cy="923330"/>
          </a:xfrm>
          <a:prstGeom prst="rect">
            <a:avLst/>
          </a:prstGeom>
          <a:noFill/>
        </p:spPr>
        <p:txBody>
          <a:bodyPr wrap="square" rtlCol="1">
            <a:spAutoFit/>
          </a:bodyPr>
          <a:lstStyle/>
          <a:p>
            <a:r>
              <a:rPr lang="he-IL" dirty="0"/>
              <a:t>שיר אברהם </a:t>
            </a:r>
          </a:p>
          <a:p>
            <a:r>
              <a:rPr lang="he-IL" dirty="0"/>
              <a:t>יובל </a:t>
            </a:r>
            <a:r>
              <a:rPr lang="he-IL" dirty="0" err="1"/>
              <a:t>זרביב</a:t>
            </a:r>
            <a:endParaRPr lang="he-IL" dirty="0"/>
          </a:p>
          <a:p>
            <a:r>
              <a:rPr lang="he-IL" dirty="0"/>
              <a:t>מתי שטרן</a:t>
            </a:r>
          </a:p>
        </p:txBody>
      </p:sp>
    </p:spTree>
    <p:extLst>
      <p:ext uri="{BB962C8B-B14F-4D97-AF65-F5344CB8AC3E}">
        <p14:creationId xmlns:p14="http://schemas.microsoft.com/office/powerpoint/2010/main" val="19802616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מלבן 32">
            <a:extLst>
              <a:ext uri="{FF2B5EF4-FFF2-40B4-BE49-F238E27FC236}">
                <a16:creationId xmlns:a16="http://schemas.microsoft.com/office/drawing/2014/main" id="{6CE04C81-B76E-4967-9D09-CA2FB3BB60C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קשת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דרמטית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שתלויה</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בהישגי</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rPr>
              <a:t>הקבוצה</a:t>
            </a:r>
            <a:endParaRPr lang="en-US" sz="3200" b="1"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cs typeface="+mj-cs"/>
            </a:endParaRPr>
          </a:p>
        </p:txBody>
      </p: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7540315" y="3429000"/>
            <a:ext cx="4177703" cy="1386187"/>
          </a:xfrm>
          <a:prstGeom prst="rect">
            <a:avLst/>
          </a:prstGeom>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US" sz="1600" dirty="0"/>
          </a:p>
        </p:txBody>
      </p:sp>
      <p:graphicFrame>
        <p:nvGraphicFramePr>
          <p:cNvPr id="39" name="Chart 6">
            <a:extLst>
              <a:ext uri="{FF2B5EF4-FFF2-40B4-BE49-F238E27FC236}">
                <a16:creationId xmlns:a16="http://schemas.microsoft.com/office/drawing/2014/main" id="{7385971D-C2C0-44E4-AC90-FFB33B783077}"/>
              </a:ext>
            </a:extLst>
          </p:cNvPr>
          <p:cNvGraphicFramePr/>
          <p:nvPr>
            <p:extLst>
              <p:ext uri="{D42A27DB-BD31-4B8C-83A1-F6EECF244321}">
                <p14:modId xmlns:p14="http://schemas.microsoft.com/office/powerpoint/2010/main" val="3026619303"/>
              </p:ext>
            </p:extLst>
          </p:nvPr>
        </p:nvGraphicFramePr>
        <p:xfrm>
          <a:off x="360728" y="1675227"/>
          <a:ext cx="11493664" cy="4859797"/>
        </p:xfrm>
        <a:graphic>
          <a:graphicData uri="http://schemas.openxmlformats.org/drawingml/2006/chart">
            <c:chart xmlns:c="http://schemas.openxmlformats.org/drawingml/2006/chart" xmlns:r="http://schemas.openxmlformats.org/officeDocument/2006/relationships" r:id="rId2"/>
          </a:graphicData>
        </a:graphic>
      </p:graphicFrame>
      <p:sp>
        <p:nvSpPr>
          <p:cNvPr id="11" name="תיבת טקסט 10">
            <a:extLst>
              <a:ext uri="{FF2B5EF4-FFF2-40B4-BE49-F238E27FC236}">
                <a16:creationId xmlns:a16="http://schemas.microsoft.com/office/drawing/2014/main" id="{8F83257F-E2E1-49B7-8116-1EF1F3192481}"/>
              </a:ext>
            </a:extLst>
          </p:cNvPr>
          <p:cNvSpPr txBox="1"/>
          <p:nvPr/>
        </p:nvSpPr>
        <p:spPr>
          <a:xfrm>
            <a:off x="106769" y="6544949"/>
            <a:ext cx="11813309" cy="276999"/>
          </a:xfrm>
          <a:prstGeom prst="rect">
            <a:avLst/>
          </a:prstGeom>
          <a:noFill/>
        </p:spPr>
        <p:txBody>
          <a:bodyPr wrap="square" rtlCol="1">
            <a:spAutoFit/>
          </a:bodyPr>
          <a:lstStyle/>
          <a:p>
            <a:r>
              <a:rPr lang="he-IL" sz="1200" dirty="0"/>
              <a:t>אפשר לראות בגרף שחווית השחקן והנאתו מהמשחק תלויים לא רק בו אלא מושפעים מהצלחת הקבוצה וממתקפות הקבוצה היריבה</a:t>
            </a:r>
          </a:p>
        </p:txBody>
      </p:sp>
    </p:spTree>
    <p:extLst>
      <p:ext uri="{BB962C8B-B14F-4D97-AF65-F5344CB8AC3E}">
        <p14:creationId xmlns:p14="http://schemas.microsoft.com/office/powerpoint/2010/main" val="322187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מלבן 32">
            <a:extLst>
              <a:ext uri="{FF2B5EF4-FFF2-40B4-BE49-F238E27FC236}">
                <a16:creationId xmlns:a16="http://schemas.microsoft.com/office/drawing/2014/main" id="{6CE04C81-B76E-4967-9D09-CA2FB3BB60C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קשת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דרמטית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שתלויה</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ב</a:t>
            </a:r>
            <a:r>
              <a:rPr lang="he-IL"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סוג שחקן- ליצן</a:t>
            </a:r>
            <a:endParaRPr lang="en-US" sz="3200" b="1"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endParaRPr>
          </a:p>
        </p:txBody>
      </p: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7540315" y="3429000"/>
            <a:ext cx="4177703" cy="1386187"/>
          </a:xfrm>
          <a:prstGeom prst="rect">
            <a:avLst/>
          </a:prstGeom>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US" sz="1600" dirty="0"/>
          </a:p>
        </p:txBody>
      </p:sp>
      <p:sp>
        <p:nvSpPr>
          <p:cNvPr id="6" name="תיבת טקסט 5">
            <a:extLst>
              <a:ext uri="{FF2B5EF4-FFF2-40B4-BE49-F238E27FC236}">
                <a16:creationId xmlns:a16="http://schemas.microsoft.com/office/drawing/2014/main" id="{A96635A4-9C12-40FD-AE5B-F2739B5DD792}"/>
              </a:ext>
            </a:extLst>
          </p:cNvPr>
          <p:cNvSpPr txBox="1"/>
          <p:nvPr/>
        </p:nvSpPr>
        <p:spPr>
          <a:xfrm>
            <a:off x="249382" y="6326909"/>
            <a:ext cx="11813309" cy="276999"/>
          </a:xfrm>
          <a:prstGeom prst="rect">
            <a:avLst/>
          </a:prstGeom>
          <a:noFill/>
        </p:spPr>
        <p:txBody>
          <a:bodyPr wrap="square" rtlCol="1">
            <a:spAutoFit/>
          </a:bodyPr>
          <a:lstStyle/>
          <a:p>
            <a:r>
              <a:rPr lang="he-IL" sz="1200" dirty="0"/>
              <a:t>אפשר לראות בגרף שחווית השחקן והנאתו מהמשחק יחסית קבועה, כל זמן שהשחקן יכול לעשות שטויות ולהשתמש בכישורי הדמות שלו רמת הסיפוק וההנאה שלו גבוהה.</a:t>
            </a:r>
          </a:p>
        </p:txBody>
      </p:sp>
      <p:graphicFrame>
        <p:nvGraphicFramePr>
          <p:cNvPr id="7" name="Chart 7">
            <a:extLst>
              <a:ext uri="{FF2B5EF4-FFF2-40B4-BE49-F238E27FC236}">
                <a16:creationId xmlns:a16="http://schemas.microsoft.com/office/drawing/2014/main" id="{571EC3BA-90F6-48E6-B6AA-9A4FE52E719C}"/>
              </a:ext>
            </a:extLst>
          </p:cNvPr>
          <p:cNvGraphicFramePr/>
          <p:nvPr>
            <p:extLst>
              <p:ext uri="{D42A27DB-BD31-4B8C-83A1-F6EECF244321}">
                <p14:modId xmlns:p14="http://schemas.microsoft.com/office/powerpoint/2010/main" val="347911068"/>
              </p:ext>
            </p:extLst>
          </p:nvPr>
        </p:nvGraphicFramePr>
        <p:xfrm>
          <a:off x="100667" y="1459684"/>
          <a:ext cx="11962023" cy="46307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0985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3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תמונה 2" descr="תמונה שמכילה טקסט&#10;&#10;התיאור נוצר באופן אוטומטי">
            <a:extLst>
              <a:ext uri="{FF2B5EF4-FFF2-40B4-BE49-F238E27FC236}">
                <a16:creationId xmlns:a16="http://schemas.microsoft.com/office/drawing/2014/main" id="{85899450-E7FA-4117-B0E6-17E9B14E293C}"/>
              </a:ext>
            </a:extLst>
          </p:cNvPr>
          <p:cNvPicPr>
            <a:picLocks noChangeAspect="1"/>
          </p:cNvPicPr>
          <p:nvPr/>
        </p:nvPicPr>
        <p:blipFill rotWithShape="1">
          <a:blip r:embed="rId2">
            <a:extLst>
              <a:ext uri="{28A0092B-C50C-407E-A947-70E740481C1C}">
                <a14:useLocalDpi xmlns:a14="http://schemas.microsoft.com/office/drawing/2010/main" val="0"/>
              </a:ext>
            </a:extLst>
          </a:blip>
          <a:srcRect l="14333" r="7327" b="2397"/>
          <a:stretch/>
        </p:blipFill>
        <p:spPr>
          <a:xfrm>
            <a:off x="20" y="10"/>
            <a:ext cx="8668492" cy="6857990"/>
          </a:xfrm>
          <a:prstGeom prst="rect">
            <a:avLst/>
          </a:prstGeom>
        </p:spPr>
      </p:pic>
      <p:sp>
        <p:nvSpPr>
          <p:cNvPr id="149" name="Rectangle 14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מלבן 32">
            <a:extLst>
              <a:ext uri="{FF2B5EF4-FFF2-40B4-BE49-F238E27FC236}">
                <a16:creationId xmlns:a16="http://schemas.microsoft.com/office/drawing/2014/main" id="{6CE04C81-B76E-4967-9D09-CA2FB3BB60CC}"/>
              </a:ext>
            </a:extLst>
          </p:cNvPr>
          <p:cNvSpPr/>
          <p:nvPr/>
        </p:nvSpPr>
        <p:spPr>
          <a:xfrm>
            <a:off x="10058400" y="290025"/>
            <a:ext cx="1862668" cy="712668"/>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he-IL" sz="2800" b="1" u="sng" dirty="0">
                <a:ln w="6600">
                  <a:solidFill>
                    <a:schemeClr val="accent2"/>
                  </a:solidFill>
                  <a:prstDash val="solid"/>
                </a:ln>
                <a:effectLst>
                  <a:outerShdw blurRad="50800" dist="38100" dir="2700000" algn="tl" rotWithShape="0">
                    <a:prstClr val="black">
                      <a:alpha val="40000"/>
                    </a:prstClr>
                  </a:outerShdw>
                </a:effectLst>
                <a:latin typeface="+mj-lt"/>
                <a:ea typeface="+mj-ea"/>
              </a:rPr>
              <a:t>עולם:</a:t>
            </a:r>
            <a:endParaRPr lang="en-US" sz="2800" b="1" dirty="0">
              <a:ln w="6600">
                <a:solidFill>
                  <a:schemeClr val="accent2"/>
                </a:solidFill>
                <a:prstDash val="solid"/>
              </a:ln>
              <a:effectLst>
                <a:outerShdw blurRad="50800" dist="38100" dir="2700000" algn="tl" rotWithShape="0">
                  <a:prstClr val="black">
                    <a:alpha val="40000"/>
                  </a:prstClr>
                </a:outerShdw>
              </a:effectLst>
              <a:latin typeface="+mj-lt"/>
              <a:ea typeface="+mj-ea"/>
            </a:endParaRPr>
          </a:p>
        </p:txBody>
      </p:sp>
      <p:sp>
        <p:nvSpPr>
          <p:cNvPr id="150" name="Rectangle 1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1" name="Rectangle 1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7394222" y="1064217"/>
            <a:ext cx="4526846" cy="2977983"/>
          </a:xfrm>
          <a:prstGeom prst="rect">
            <a:avLst/>
          </a:prstGeom>
        </p:spPr>
        <p:txBody>
          <a:bodyPr vert="horz" lIns="91440" tIns="45720" rIns="91440" bIns="45720" rtlCol="0" anchor="t">
            <a:normAutofit fontScale="62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dirty="0"/>
              <a:t>הגאוגרפיה לדעתנו היא הדבר המרכזי שצריך להתעכב עליו בהקשר של המשחק הזה. המגרש מחולק לשניים, מהאמצע לכיוון הבית של היריב יש מגדלים של היריב והפוך יש מגדלים של הקבוצה שלנו.</a:t>
            </a:r>
            <a:endParaRPr lang="en-US" dirty="0"/>
          </a:p>
          <a:p>
            <a:r>
              <a:rPr lang="he-IL" dirty="0"/>
              <a:t>במגרש יש שיחים שאפשר להתחבא בהם (ברגע ששחקן נכנס לשיח אפשר לראות אותו רק אם הוא תוקף והתגלה או שנכנסת </a:t>
            </a:r>
            <a:r>
              <a:rPr lang="he-IL" dirty="0" err="1"/>
              <a:t>איתו</a:t>
            </a:r>
            <a:r>
              <a:rPr lang="he-IL" dirty="0"/>
              <a:t> לאותו שיח).</a:t>
            </a:r>
            <a:endParaRPr lang="en-US" dirty="0"/>
          </a:p>
          <a:p>
            <a:r>
              <a:rPr lang="he-IL" dirty="0"/>
              <a:t>במגרש יש קירות שאי אפשר לעבור זה מחזק את הדגש על אסטרטגיה ואיך להשתמש בקירות אלו או איפה אי אפשר להגיע.</a:t>
            </a:r>
            <a:endParaRPr lang="en-US" dirty="0"/>
          </a:p>
        </p:txBody>
      </p:sp>
      <p:sp>
        <p:nvSpPr>
          <p:cNvPr id="51" name="מציין מיקום תוכן 2">
            <a:extLst>
              <a:ext uri="{FF2B5EF4-FFF2-40B4-BE49-F238E27FC236}">
                <a16:creationId xmlns:a16="http://schemas.microsoft.com/office/drawing/2014/main" id="{877D4AAE-63F8-4299-B08C-A268FF2EC00A}"/>
              </a:ext>
            </a:extLst>
          </p:cNvPr>
          <p:cNvSpPr txBox="1">
            <a:spLocks/>
          </p:cNvSpPr>
          <p:nvPr/>
        </p:nvSpPr>
        <p:spPr>
          <a:xfrm>
            <a:off x="6592711" y="4405377"/>
            <a:ext cx="5352697" cy="2162598"/>
          </a:xfrm>
          <a:prstGeom prst="rect">
            <a:avLst/>
          </a:prstGeom>
        </p:spPr>
        <p:txBody>
          <a:bodyPr vert="horz" lIns="91440" tIns="45720" rIns="91440" bIns="45720" rtlCol="0" anchor="t">
            <a:normAutofit fontScale="700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he-IL" dirty="0"/>
              <a:t>לדעתנו הרכיבים שתורמים במידה הרבה ביותר הם שעשוע ודמויות.</a:t>
            </a:r>
            <a:br>
              <a:rPr lang="he-IL" dirty="0"/>
            </a:br>
            <a:r>
              <a:rPr lang="he-IL" dirty="0"/>
              <a:t>שעשוע – המשחק יכול להתאים להמון סוגי שחקנים כפי שתיארנו למעלה.</a:t>
            </a:r>
            <a:br>
              <a:rPr lang="he-IL" dirty="0"/>
            </a:br>
            <a:r>
              <a:rPr lang="he-IL" dirty="0"/>
              <a:t>דמויות – לכל דמות יש סיפור משלה וגם כן חוזקות וחולשות משלה לכן השחקן שבוחר דמות מסוימת מוגבל תחת היכולות שלה וכל קומבינציה של 5 דמויות (בקבוצה) יכולה לקחת את המשחק לכיוון אחר.</a:t>
            </a:r>
            <a:br>
              <a:rPr lang="he-IL" dirty="0"/>
            </a:br>
            <a:endParaRPr lang="en-US" dirty="0"/>
          </a:p>
        </p:txBody>
      </p:sp>
      <p:cxnSp>
        <p:nvCxnSpPr>
          <p:cNvPr id="7" name="מחבר ישר 6">
            <a:extLst>
              <a:ext uri="{FF2B5EF4-FFF2-40B4-BE49-F238E27FC236}">
                <a16:creationId xmlns:a16="http://schemas.microsoft.com/office/drawing/2014/main" id="{60F77581-8906-493D-9AFB-263B8F795DA7}"/>
              </a:ext>
            </a:extLst>
          </p:cNvPr>
          <p:cNvCxnSpPr/>
          <p:nvPr/>
        </p:nvCxnSpPr>
        <p:spPr>
          <a:xfrm flipH="1">
            <a:off x="7315200" y="4319370"/>
            <a:ext cx="4718756" cy="0"/>
          </a:xfrm>
          <a:prstGeom prst="line">
            <a:avLst/>
          </a:prstGeom>
          <a:ln/>
          <a:effectLst>
            <a:glow rad="139700">
              <a:schemeClr val="accent3">
                <a:satMod val="175000"/>
                <a:alpha val="40000"/>
              </a:schemeClr>
            </a:glow>
          </a:effectLst>
        </p:spPr>
        <p:style>
          <a:lnRef idx="2">
            <a:schemeClr val="dk1"/>
          </a:lnRef>
          <a:fillRef idx="0">
            <a:schemeClr val="dk1"/>
          </a:fillRef>
          <a:effectRef idx="1">
            <a:schemeClr val="dk1"/>
          </a:effectRef>
          <a:fontRef idx="minor">
            <a:schemeClr val="tx1"/>
          </a:fontRef>
        </p:style>
      </p:cxnSp>
      <p:sp>
        <p:nvSpPr>
          <p:cNvPr id="12" name="מלבן 11">
            <a:extLst>
              <a:ext uri="{FF2B5EF4-FFF2-40B4-BE49-F238E27FC236}">
                <a16:creationId xmlns:a16="http://schemas.microsoft.com/office/drawing/2014/main" id="{371E3F42-C106-42F7-AEA3-C9FB6C3AEA0E}"/>
              </a:ext>
            </a:extLst>
          </p:cNvPr>
          <p:cNvSpPr/>
          <p:nvPr/>
        </p:nvSpPr>
        <p:spPr>
          <a:xfrm>
            <a:off x="8372213" y="755009"/>
            <a:ext cx="704675" cy="223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37349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1" name="Rectangle 76">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מציין מיקום תוכן 2">
            <a:extLst>
              <a:ext uri="{FF2B5EF4-FFF2-40B4-BE49-F238E27FC236}">
                <a16:creationId xmlns:a16="http://schemas.microsoft.com/office/drawing/2014/main" id="{2FD5AF20-55DE-4EF9-A694-927084357992}"/>
              </a:ext>
            </a:extLst>
          </p:cNvPr>
          <p:cNvSpPr>
            <a:spLocks noGrp="1"/>
          </p:cNvSpPr>
          <p:nvPr>
            <p:ph idx="1"/>
          </p:nvPr>
        </p:nvSpPr>
        <p:spPr>
          <a:xfrm>
            <a:off x="590065" y="1440275"/>
            <a:ext cx="4682094" cy="4168001"/>
          </a:xfrm>
        </p:spPr>
        <p:txBody>
          <a:bodyPr vert="horz" lIns="91440" tIns="45720" rIns="91440" bIns="45720" rtlCol="0">
            <a:normAutofit/>
          </a:bodyPr>
          <a:lstStyle/>
          <a:p>
            <a:pPr lvl="0"/>
            <a:r>
              <a:rPr lang="he-IL" sz="1900" dirty="0"/>
              <a:t>הכישורים שהשחקן צריך הם:</a:t>
            </a:r>
            <a:endParaRPr lang="en-US" sz="1900" dirty="0"/>
          </a:p>
          <a:p>
            <a:pPr lvl="0"/>
            <a:r>
              <a:rPr lang="he-IL" sz="1900" dirty="0"/>
              <a:t>קשר יד עין</a:t>
            </a:r>
            <a:endParaRPr lang="en-US" sz="1900" dirty="0"/>
          </a:p>
          <a:p>
            <a:pPr lvl="0"/>
            <a:r>
              <a:rPr lang="he-IL" sz="1900" dirty="0"/>
              <a:t>חוכמה ואסטרטגיה</a:t>
            </a:r>
            <a:endParaRPr lang="en-US" sz="1900" dirty="0"/>
          </a:p>
          <a:p>
            <a:pPr lvl="0"/>
            <a:r>
              <a:rPr lang="he-IL" sz="1900" dirty="0"/>
              <a:t>עבודה בקבוצה</a:t>
            </a:r>
            <a:endParaRPr lang="en-US" sz="1900" dirty="0"/>
          </a:p>
          <a:p>
            <a:pPr lvl="0"/>
            <a:r>
              <a:rPr lang="he-IL" sz="1900" dirty="0"/>
              <a:t>במשחק אי אפשר לבחור רמות קושי שונות כי המשחק בוחר אותן בשבילך. ברגע שמשחקים עם אנשים ברשת אתה לא יכול לבחור האם תשחק נגד אדם </a:t>
            </a:r>
            <a:r>
              <a:rPr lang="en-US" sz="1900" dirty="0"/>
              <a:t>X</a:t>
            </a:r>
            <a:r>
              <a:rPr lang="he-IL" sz="1900" dirty="0"/>
              <a:t> או </a:t>
            </a:r>
            <a:r>
              <a:rPr lang="en-US" sz="1900" dirty="0"/>
              <a:t>Y</a:t>
            </a:r>
            <a:r>
              <a:rPr lang="he-IL" sz="1900" dirty="0"/>
              <a:t> ולכן המשחק בוחר נגד ועם אילו אנשים תשחק על סמך הביצועים שלך. אם תהיה טוב ותשתפר תשחק נגד אנשים טובים ששיחקו טוב והשתפרו, אחרת הפוך.</a:t>
            </a:r>
            <a:endParaRPr lang="en-US" sz="1900" dirty="0"/>
          </a:p>
        </p:txBody>
      </p:sp>
      <p:cxnSp>
        <p:nvCxnSpPr>
          <p:cNvPr id="82" name="Straight Connector 78">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תמונה 6" descr="תמונה שמכילה טקסט, אלקטרוניקה, תצוגה&#10;&#10;התיאור נוצר באופן אוטומטי">
            <a:extLst>
              <a:ext uri="{FF2B5EF4-FFF2-40B4-BE49-F238E27FC236}">
                <a16:creationId xmlns:a16="http://schemas.microsoft.com/office/drawing/2014/main" id="{373A8562-DBA4-483D-992B-C6658DEC0FDE}"/>
              </a:ext>
            </a:extLst>
          </p:cNvPr>
          <p:cNvPicPr>
            <a:picLocks noChangeAspect="1"/>
          </p:cNvPicPr>
          <p:nvPr/>
        </p:nvPicPr>
        <p:blipFill rotWithShape="1">
          <a:blip r:embed="rId2">
            <a:extLst>
              <a:ext uri="{28A0092B-C50C-407E-A947-70E740481C1C}">
                <a14:useLocalDpi xmlns:a14="http://schemas.microsoft.com/office/drawing/2010/main" val="0"/>
              </a:ext>
            </a:extLst>
          </a:blip>
          <a:srcRect r="6118" b="-1"/>
          <a:stretch/>
        </p:blipFill>
        <p:spPr>
          <a:xfrm>
            <a:off x="6364590" y="343453"/>
            <a:ext cx="5307373" cy="3208249"/>
          </a:xfrm>
          <a:prstGeom prst="rect">
            <a:avLst/>
          </a:prstGeom>
        </p:spPr>
      </p:pic>
      <p:pic>
        <p:nvPicPr>
          <p:cNvPr id="9" name="תמונה 8" descr="תמונה שמכילה טקסט, שונה, כמה&#10;&#10;התיאור נוצר באופן אוטומטי">
            <a:extLst>
              <a:ext uri="{FF2B5EF4-FFF2-40B4-BE49-F238E27FC236}">
                <a16:creationId xmlns:a16="http://schemas.microsoft.com/office/drawing/2014/main" id="{5D7477A4-778C-4412-A81B-EAA367E0AE06}"/>
              </a:ext>
            </a:extLst>
          </p:cNvPr>
          <p:cNvPicPr>
            <a:picLocks noChangeAspect="1"/>
          </p:cNvPicPr>
          <p:nvPr/>
        </p:nvPicPr>
        <p:blipFill rotWithShape="1">
          <a:blip r:embed="rId3">
            <a:extLst>
              <a:ext uri="{28A0092B-C50C-407E-A947-70E740481C1C}">
                <a14:useLocalDpi xmlns:a14="http://schemas.microsoft.com/office/drawing/2010/main" val="0"/>
              </a:ext>
            </a:extLst>
          </a:blip>
          <a:srcRect l="3713" r="3319"/>
          <a:stretch/>
        </p:blipFill>
        <p:spPr>
          <a:xfrm>
            <a:off x="6364590" y="3597883"/>
            <a:ext cx="5307373" cy="3211201"/>
          </a:xfrm>
          <a:prstGeom prst="rect">
            <a:avLst/>
          </a:prstGeom>
        </p:spPr>
      </p:pic>
      <p:sp>
        <p:nvSpPr>
          <p:cNvPr id="10" name="מלבן 9">
            <a:extLst>
              <a:ext uri="{FF2B5EF4-FFF2-40B4-BE49-F238E27FC236}">
                <a16:creationId xmlns:a16="http://schemas.microsoft.com/office/drawing/2014/main" id="{EBE7C78E-744D-4B43-BEBB-FCB4038A0067}"/>
              </a:ext>
            </a:extLst>
          </p:cNvPr>
          <p:cNvSpPr/>
          <p:nvPr/>
        </p:nvSpPr>
        <p:spPr>
          <a:xfrm>
            <a:off x="4243482" y="462698"/>
            <a:ext cx="1279860" cy="749235"/>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3200" b="1" u="sng" dirty="0">
                <a:ln w="6600">
                  <a:solidFill>
                    <a:schemeClr val="accent2"/>
                  </a:solidFill>
                  <a:prstDash val="solid"/>
                </a:ln>
                <a:effectLst>
                  <a:outerShdw blurRad="50800" dist="38100" dir="2700000" algn="tl" rotWithShape="0">
                    <a:prstClr val="black">
                      <a:alpha val="40000"/>
                    </a:prstClr>
                  </a:outerShdw>
                </a:effectLst>
                <a:latin typeface="+mj-lt"/>
                <a:ea typeface="+mj-ea"/>
                <a:cs typeface="+mj-cs"/>
              </a:rPr>
              <a:t>:</a:t>
            </a:r>
            <a:r>
              <a:rPr lang="en-US" sz="3200" b="1" u="sng" dirty="0" err="1">
                <a:ln w="6600">
                  <a:solidFill>
                    <a:schemeClr val="accent2"/>
                  </a:solidFill>
                  <a:prstDash val="solid"/>
                </a:ln>
                <a:effectLst>
                  <a:outerShdw blurRad="50800" dist="38100" dir="2700000" algn="tl" rotWithShape="0">
                    <a:prstClr val="black">
                      <a:alpha val="40000"/>
                    </a:prstClr>
                  </a:outerShdw>
                </a:effectLst>
                <a:latin typeface="+mj-lt"/>
                <a:ea typeface="+mj-ea"/>
                <a:cs typeface="+mj-cs"/>
              </a:rPr>
              <a:t>אתגר</a:t>
            </a:r>
            <a:endParaRPr lang="en-US" sz="3200" b="1" dirty="0">
              <a:ln w="6600">
                <a:solidFill>
                  <a:schemeClr val="accent2"/>
                </a:solidFill>
                <a:prstDash val="solid"/>
              </a:ln>
              <a:effectLst>
                <a:outerShdw blurRad="50800" dist="38100" dir="2700000" algn="tl" rotWithShape="0">
                  <a:prstClr val="black">
                    <a:alpha val="40000"/>
                  </a:prstClr>
                </a:outerShdw>
              </a:effectLst>
              <a:latin typeface="+mj-lt"/>
              <a:ea typeface="+mj-ea"/>
              <a:cs typeface="+mj-cs"/>
            </a:endParaRPr>
          </a:p>
        </p:txBody>
      </p:sp>
      <p:sp>
        <p:nvSpPr>
          <p:cNvPr id="45" name="תיבת טקסט 44">
            <a:extLst>
              <a:ext uri="{FF2B5EF4-FFF2-40B4-BE49-F238E27FC236}">
                <a16:creationId xmlns:a16="http://schemas.microsoft.com/office/drawing/2014/main" id="{A9702C44-29A2-4D47-A22B-6E4A75E3B5BF}"/>
              </a:ext>
            </a:extLst>
          </p:cNvPr>
          <p:cNvSpPr txBox="1"/>
          <p:nvPr/>
        </p:nvSpPr>
        <p:spPr>
          <a:xfrm>
            <a:off x="10234568" y="1094154"/>
            <a:ext cx="1367367" cy="276999"/>
          </a:xfrm>
          <a:prstGeom prst="rect">
            <a:avLst/>
          </a:prstGeom>
          <a:noFill/>
        </p:spPr>
        <p:txBody>
          <a:bodyPr wrap="square" rtlCol="1">
            <a:spAutoFit/>
          </a:bodyPr>
          <a:lstStyle/>
          <a:p>
            <a:r>
              <a:rPr lang="he-IL" sz="1200" dirty="0"/>
              <a:t>הדמות שבחרנו</a:t>
            </a:r>
          </a:p>
        </p:txBody>
      </p:sp>
      <p:sp>
        <p:nvSpPr>
          <p:cNvPr id="46" name="תיבת טקסט 45">
            <a:extLst>
              <a:ext uri="{FF2B5EF4-FFF2-40B4-BE49-F238E27FC236}">
                <a16:creationId xmlns:a16="http://schemas.microsoft.com/office/drawing/2014/main" id="{230459AC-F452-4C30-8C93-324B92DAF117}"/>
              </a:ext>
            </a:extLst>
          </p:cNvPr>
          <p:cNvSpPr txBox="1"/>
          <p:nvPr/>
        </p:nvSpPr>
        <p:spPr>
          <a:xfrm>
            <a:off x="4497374" y="5836618"/>
            <a:ext cx="1897976" cy="830997"/>
          </a:xfrm>
          <a:prstGeom prst="rect">
            <a:avLst/>
          </a:prstGeom>
          <a:noFill/>
        </p:spPr>
        <p:txBody>
          <a:bodyPr wrap="square" rtlCol="1">
            <a:spAutoFit/>
          </a:bodyPr>
          <a:lstStyle/>
          <a:p>
            <a:r>
              <a:rPr lang="he-IL" sz="1200" dirty="0"/>
              <a:t>המשחק טוען את המפה ואפשר לראות פה את הדמויות של שתי הקבוצות במשחק</a:t>
            </a:r>
          </a:p>
        </p:txBody>
      </p:sp>
    </p:spTree>
    <p:extLst>
      <p:ext uri="{BB962C8B-B14F-4D97-AF65-F5344CB8AC3E}">
        <p14:creationId xmlns:p14="http://schemas.microsoft.com/office/powerpoint/2010/main" val="34142658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מפה&#10;&#10;התיאור נוצר באופן אוטומטי">
            <a:extLst>
              <a:ext uri="{FF2B5EF4-FFF2-40B4-BE49-F238E27FC236}">
                <a16:creationId xmlns:a16="http://schemas.microsoft.com/office/drawing/2014/main" id="{352EE624-A5E9-4EDB-8F8C-790A6D6BA9FE}"/>
              </a:ext>
            </a:extLst>
          </p:cNvPr>
          <p:cNvPicPr>
            <a:picLocks noChangeAspect="1"/>
          </p:cNvPicPr>
          <p:nvPr/>
        </p:nvPicPr>
        <p:blipFill rotWithShape="1">
          <a:blip r:embed="rId2">
            <a:extLst>
              <a:ext uri="{28A0092B-C50C-407E-A947-70E740481C1C}">
                <a14:useLocalDpi xmlns:a14="http://schemas.microsoft.com/office/drawing/2010/main" val="0"/>
              </a:ext>
            </a:extLst>
          </a:blip>
          <a:srcRect l="19794" r="19638"/>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 name="תמונה 9" descr="תמונה שמכילה מפה&#10;&#10;התיאור נוצר באופן אוטומטי">
            <a:extLst>
              <a:ext uri="{FF2B5EF4-FFF2-40B4-BE49-F238E27FC236}">
                <a16:creationId xmlns:a16="http://schemas.microsoft.com/office/drawing/2014/main" id="{79439D00-49A8-4346-8AB9-51F5D9CF6C52}"/>
              </a:ext>
            </a:extLst>
          </p:cNvPr>
          <p:cNvPicPr>
            <a:picLocks noChangeAspect="1"/>
          </p:cNvPicPr>
          <p:nvPr/>
        </p:nvPicPr>
        <p:blipFill rotWithShape="1">
          <a:blip r:embed="rId3">
            <a:extLst>
              <a:ext uri="{28A0092B-C50C-407E-A947-70E740481C1C}">
                <a14:useLocalDpi xmlns:a14="http://schemas.microsoft.com/office/drawing/2010/main" val="0"/>
              </a:ext>
            </a:extLst>
          </a:blip>
          <a:srcRect l="8481" r="23420"/>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7" name="תמונה 6" descr="תמונה שמכילה מפה&#10;&#10;התיאור נוצר באופן אוטומטי">
            <a:extLst>
              <a:ext uri="{FF2B5EF4-FFF2-40B4-BE49-F238E27FC236}">
                <a16:creationId xmlns:a16="http://schemas.microsoft.com/office/drawing/2014/main" id="{B9A94007-F6D7-41F2-A8C1-944B3A6AA888}"/>
              </a:ext>
            </a:extLst>
          </p:cNvPr>
          <p:cNvPicPr>
            <a:picLocks noChangeAspect="1"/>
          </p:cNvPicPr>
          <p:nvPr/>
        </p:nvPicPr>
        <p:blipFill rotWithShape="1">
          <a:blip r:embed="rId4">
            <a:extLst>
              <a:ext uri="{28A0092B-C50C-407E-A947-70E740481C1C}">
                <a14:useLocalDpi xmlns:a14="http://schemas.microsoft.com/office/drawing/2010/main" val="0"/>
              </a:ext>
            </a:extLst>
          </a:blip>
          <a:srcRect t="11422" r="-1" b="247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51" name="Freeform: Shape 50">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52">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מלבן 8">
            <a:extLst>
              <a:ext uri="{FF2B5EF4-FFF2-40B4-BE49-F238E27FC236}">
                <a16:creationId xmlns:a16="http://schemas.microsoft.com/office/drawing/2014/main" id="{15D2AF17-F89C-4DA7-AEFD-9371E949E8E1}"/>
              </a:ext>
            </a:extLst>
          </p:cNvPr>
          <p:cNvSpPr/>
          <p:nvPr/>
        </p:nvSpPr>
        <p:spPr>
          <a:xfrm>
            <a:off x="1079684" y="26970"/>
            <a:ext cx="1519289" cy="1088281"/>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400" b="1" u="sng" kern="1200" dirty="0" err="1">
                <a:ln w="6600">
                  <a:solidFill>
                    <a:schemeClr val="accent2"/>
                  </a:solidFill>
                  <a:prstDash val="solid"/>
                </a:ln>
                <a:solidFill>
                  <a:schemeClr val="tx1"/>
                </a:solidFill>
                <a:effectLst>
                  <a:outerShdw blurRad="50800" dist="38100" dir="2700000" algn="tl" rotWithShape="0">
                    <a:prstClr val="black">
                      <a:alpha val="40000"/>
                    </a:prstClr>
                  </a:outerShdw>
                </a:effectLst>
                <a:latin typeface="+mj-lt"/>
                <a:ea typeface="+mj-ea"/>
                <a:cs typeface="+mj-cs"/>
              </a:rPr>
              <a:t>זרימה</a:t>
            </a:r>
            <a:endParaRPr lang="en-US" sz="3400" b="1" kern="1200" dirty="0">
              <a:ln w="6600">
                <a:solidFill>
                  <a:schemeClr val="accent2"/>
                </a:solidFill>
                <a:prstDash val="solid"/>
              </a:ln>
              <a:solidFill>
                <a:schemeClr val="tx1"/>
              </a:solidFill>
              <a:effectLst>
                <a:outerShdw blurRad="50800" dist="38100" dir="2700000" algn="tl" rotWithShape="0">
                  <a:prstClr val="black">
                    <a:alpha val="40000"/>
                  </a:prstClr>
                </a:outerShdw>
              </a:effectLst>
              <a:latin typeface="+mj-lt"/>
              <a:ea typeface="+mj-ea"/>
              <a:cs typeface="+mj-cs"/>
            </a:endParaRPr>
          </a:p>
        </p:txBody>
      </p:sp>
      <p:sp>
        <p:nvSpPr>
          <p:cNvPr id="55" name="Rectangle 54">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100227F3-6A06-4FE0-B07D-2B4E6991F6D9}"/>
              </a:ext>
            </a:extLst>
          </p:cNvPr>
          <p:cNvSpPr>
            <a:spLocks noGrp="1"/>
          </p:cNvSpPr>
          <p:nvPr>
            <p:ph idx="1"/>
          </p:nvPr>
        </p:nvSpPr>
        <p:spPr>
          <a:xfrm>
            <a:off x="246014" y="2214865"/>
            <a:ext cx="4922338" cy="4160767"/>
          </a:xfrm>
        </p:spPr>
        <p:txBody>
          <a:bodyPr vert="horz" lIns="91440" tIns="45720" rIns="91440" bIns="45720" rtlCol="0">
            <a:noAutofit/>
          </a:bodyPr>
          <a:lstStyle/>
          <a:p>
            <a:pPr lvl="0"/>
            <a:r>
              <a:rPr lang="he-IL" sz="1800" dirty="0"/>
              <a:t>המשחק שומר על ערנות השחקן בצורה הכי פשוטה, אם לא תהיה מרוכז </a:t>
            </a:r>
            <a:r>
              <a:rPr lang="he-IL" sz="1800" dirty="0">
                <a:solidFill>
                  <a:srgbClr val="FF0000"/>
                </a:solidFill>
              </a:rPr>
              <a:t>יהרגו אותך</a:t>
            </a:r>
            <a:r>
              <a:rPr lang="he-IL" sz="1800" dirty="0"/>
              <a:t>, אם לא תיגע בכלום ולא תעשה כלום לא תוכל לצבור כסף ותהיה חלש. בסופו של דבר זה יגרום להפסד. </a:t>
            </a:r>
            <a:endParaRPr lang="en-US" sz="1800" dirty="0"/>
          </a:p>
          <a:p>
            <a:pPr lvl="0"/>
            <a:r>
              <a:rPr lang="he-IL" sz="1800" dirty="0"/>
              <a:t>באמצע משחק צריך להגיע ל"בית" של הקבוצה שלך כדי לקנות </a:t>
            </a:r>
            <a:r>
              <a:rPr lang="he-IL" sz="1800" dirty="0">
                <a:solidFill>
                  <a:srgbClr val="FF0000"/>
                </a:solidFill>
              </a:rPr>
              <a:t>יכולות</a:t>
            </a:r>
            <a:r>
              <a:rPr lang="he-IL" sz="1800" dirty="0"/>
              <a:t>, אתה יכול לבחור איזה יכולות אתה בוחר לשפר למשל, יותר חיים או יותר התקפה.</a:t>
            </a:r>
            <a:endParaRPr lang="en-US" sz="1800" dirty="0"/>
          </a:p>
          <a:p>
            <a:r>
              <a:rPr lang="he-IL" sz="1800" dirty="0"/>
              <a:t>כמו כן, המשחק בוחר עבורך את המפה ואתה בוחר את השחקן, באיזה דרך תרצה לשחק. (להתחבא, ליצור מגע, להרוג מפלצות או אנשים, מתי יהיה הזמן הכי טוב לתקוף וכו')</a:t>
            </a:r>
            <a:endParaRPr lang="en-US" sz="1800" dirty="0"/>
          </a:p>
          <a:p>
            <a:pPr lvl="0"/>
            <a:r>
              <a:rPr lang="he-IL" sz="1800" dirty="0"/>
              <a:t>בסוף כל משחקון אתה מקבל איזשהו דירוג לפי איך שהיו הביצועים שלך בכמה מדדים. </a:t>
            </a:r>
            <a:r>
              <a:rPr lang="he-IL" sz="1800" dirty="0">
                <a:solidFill>
                  <a:srgbClr val="FF0000"/>
                </a:solidFill>
              </a:rPr>
              <a:t>נזק ליריב</a:t>
            </a:r>
            <a:r>
              <a:rPr lang="he-IL" sz="1800" dirty="0"/>
              <a:t>, נזק שספגת ועוד. כמובן שאלו מצטרפים לניצחון או להפסד שזה משוב בפני עצמו.</a:t>
            </a:r>
            <a:endParaRPr lang="en-US" sz="1800" dirty="0"/>
          </a:p>
        </p:txBody>
      </p:sp>
      <p:sp>
        <p:nvSpPr>
          <p:cNvPr id="11" name="תיבת טקסט 10">
            <a:extLst>
              <a:ext uri="{FF2B5EF4-FFF2-40B4-BE49-F238E27FC236}">
                <a16:creationId xmlns:a16="http://schemas.microsoft.com/office/drawing/2014/main" id="{4F6CDD24-1803-479C-B43B-91BFA9B568A4}"/>
              </a:ext>
            </a:extLst>
          </p:cNvPr>
          <p:cNvSpPr txBox="1"/>
          <p:nvPr/>
        </p:nvSpPr>
        <p:spPr>
          <a:xfrm>
            <a:off x="9499276" y="1785063"/>
            <a:ext cx="1835112" cy="646331"/>
          </a:xfrm>
          <a:prstGeom prst="rect">
            <a:avLst/>
          </a:prstGeom>
          <a:noFill/>
        </p:spPr>
        <p:txBody>
          <a:bodyPr wrap="square" rtlCol="1">
            <a:spAutoFit/>
          </a:bodyPr>
          <a:lstStyle/>
          <a:p>
            <a:r>
              <a:rPr lang="he-IL" sz="1200" dirty="0">
                <a:solidFill>
                  <a:schemeClr val="bg1"/>
                </a:solidFill>
              </a:rPr>
              <a:t>תמונה בה המשחק מודיע לשחקן שהוא מת, כתוב "</a:t>
            </a:r>
            <a:r>
              <a:rPr lang="en-US" sz="1200" dirty="0">
                <a:solidFill>
                  <a:schemeClr val="bg1"/>
                </a:solidFill>
              </a:rPr>
              <a:t>you have been slain"</a:t>
            </a:r>
            <a:endParaRPr lang="he-IL" sz="1200" dirty="0">
              <a:solidFill>
                <a:schemeClr val="bg1"/>
              </a:solidFill>
            </a:endParaRPr>
          </a:p>
        </p:txBody>
      </p:sp>
      <p:sp>
        <p:nvSpPr>
          <p:cNvPr id="30" name="תיבת טקסט 29">
            <a:extLst>
              <a:ext uri="{FF2B5EF4-FFF2-40B4-BE49-F238E27FC236}">
                <a16:creationId xmlns:a16="http://schemas.microsoft.com/office/drawing/2014/main" id="{05FEF573-CBD1-467D-BE71-9343E1572B3E}"/>
              </a:ext>
            </a:extLst>
          </p:cNvPr>
          <p:cNvSpPr txBox="1"/>
          <p:nvPr/>
        </p:nvSpPr>
        <p:spPr>
          <a:xfrm>
            <a:off x="9081224" y="5558444"/>
            <a:ext cx="1835112" cy="461665"/>
          </a:xfrm>
          <a:prstGeom prst="rect">
            <a:avLst/>
          </a:prstGeom>
          <a:noFill/>
        </p:spPr>
        <p:txBody>
          <a:bodyPr wrap="square" rtlCol="1">
            <a:spAutoFit/>
          </a:bodyPr>
          <a:lstStyle/>
          <a:p>
            <a:r>
              <a:rPr lang="he-IL" sz="1200" dirty="0">
                <a:solidFill>
                  <a:schemeClr val="bg1"/>
                </a:solidFill>
              </a:rPr>
              <a:t>תמונה שאנו משתמשים ביכולות שלנו על אויב</a:t>
            </a:r>
          </a:p>
        </p:txBody>
      </p:sp>
      <p:sp>
        <p:nvSpPr>
          <p:cNvPr id="32" name="תיבת טקסט 31">
            <a:extLst>
              <a:ext uri="{FF2B5EF4-FFF2-40B4-BE49-F238E27FC236}">
                <a16:creationId xmlns:a16="http://schemas.microsoft.com/office/drawing/2014/main" id="{C6DB3897-ADE2-42E8-92EF-191E069B75C5}"/>
              </a:ext>
            </a:extLst>
          </p:cNvPr>
          <p:cNvSpPr txBox="1"/>
          <p:nvPr/>
        </p:nvSpPr>
        <p:spPr>
          <a:xfrm>
            <a:off x="6584589" y="2089941"/>
            <a:ext cx="1835112" cy="461665"/>
          </a:xfrm>
          <a:prstGeom prst="rect">
            <a:avLst/>
          </a:prstGeom>
          <a:noFill/>
        </p:spPr>
        <p:txBody>
          <a:bodyPr wrap="square" rtlCol="1">
            <a:spAutoFit/>
          </a:bodyPr>
          <a:lstStyle/>
          <a:p>
            <a:r>
              <a:rPr lang="he-IL" sz="1200" dirty="0">
                <a:solidFill>
                  <a:schemeClr val="bg1"/>
                </a:solidFill>
              </a:rPr>
              <a:t>תמונה שהמשחק מודיע לנו שהרגנו אויב</a:t>
            </a:r>
          </a:p>
        </p:txBody>
      </p:sp>
    </p:spTree>
    <p:extLst>
      <p:ext uri="{BB962C8B-B14F-4D97-AF65-F5344CB8AC3E}">
        <p14:creationId xmlns:p14="http://schemas.microsoft.com/office/powerpoint/2010/main" val="303621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3">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5">
            <a:extLst>
              <a:ext uri="{FF2B5EF4-FFF2-40B4-BE49-F238E27FC236}">
                <a16:creationId xmlns:a16="http://schemas.microsoft.com/office/drawing/2014/main" id="{342402E1-B9D8-424B-837F-6E4AA2E0F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3805"/>
            <a:ext cx="7800441" cy="5696020"/>
          </a:xfrm>
          <a:custGeom>
            <a:avLst/>
            <a:gdLst>
              <a:gd name="connsiteX0" fmla="*/ 0 w 7800441"/>
              <a:gd name="connsiteY0" fmla="*/ 0 h 5696020"/>
              <a:gd name="connsiteX1" fmla="*/ 7800441 w 7800441"/>
              <a:gd name="connsiteY1" fmla="*/ 0 h 5696020"/>
              <a:gd name="connsiteX2" fmla="*/ 5037161 w 7800441"/>
              <a:gd name="connsiteY2" fmla="*/ 5696020 h 5696020"/>
              <a:gd name="connsiteX3" fmla="*/ 0 w 7800441"/>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800441" h="5696020">
                <a:moveTo>
                  <a:pt x="0" y="0"/>
                </a:moveTo>
                <a:lnTo>
                  <a:pt x="7800441" y="0"/>
                </a:lnTo>
                <a:lnTo>
                  <a:pt x="5037161"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9" name="מלבן 8">
            <a:extLst>
              <a:ext uri="{FF2B5EF4-FFF2-40B4-BE49-F238E27FC236}">
                <a16:creationId xmlns:a16="http://schemas.microsoft.com/office/drawing/2014/main" id="{15D2AF17-F89C-4DA7-AEFD-9371E949E8E1}"/>
              </a:ext>
            </a:extLst>
          </p:cNvPr>
          <p:cNvSpPr/>
          <p:nvPr/>
        </p:nvSpPr>
        <p:spPr>
          <a:xfrm>
            <a:off x="838200" y="914400"/>
            <a:ext cx="5111496" cy="1097280"/>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4400" b="1" u="sng" kern="1200" dirty="0" err="1">
                <a:ln w="6600">
                  <a:solidFill>
                    <a:schemeClr val="accent2"/>
                  </a:solidFill>
                  <a:prstDash val="solid"/>
                </a:ln>
                <a:solidFill>
                  <a:srgbClr val="FFFFFE"/>
                </a:solidFill>
                <a:effectLst>
                  <a:outerShdw blurRad="50800" dist="38100" dir="2700000" algn="tl" rotWithShape="0">
                    <a:prstClr val="black">
                      <a:alpha val="40000"/>
                    </a:prstClr>
                  </a:outerShdw>
                </a:effectLst>
                <a:latin typeface="+mj-lt"/>
                <a:ea typeface="+mj-ea"/>
                <a:cs typeface="+mj-cs"/>
              </a:rPr>
              <a:t>שעשוע</a:t>
            </a:r>
            <a:endParaRPr lang="en-US" sz="4400" b="1" kern="1200" dirty="0">
              <a:ln w="6600">
                <a:solidFill>
                  <a:schemeClr val="accent2"/>
                </a:solidFill>
                <a:prstDash val="solid"/>
              </a:ln>
              <a:solidFill>
                <a:srgbClr val="FFFFFE"/>
              </a:solidFill>
              <a:effectLst>
                <a:outerShdw blurRad="50800" dist="38100" dir="2700000" algn="tl" rotWithShape="0">
                  <a:prstClr val="black">
                    <a:alpha val="40000"/>
                  </a:prstClr>
                </a:outerShdw>
              </a:effectLst>
              <a:latin typeface="+mj-lt"/>
              <a:ea typeface="+mj-ea"/>
              <a:cs typeface="+mj-cs"/>
            </a:endParaRPr>
          </a:p>
        </p:txBody>
      </p:sp>
      <p:sp>
        <p:nvSpPr>
          <p:cNvPr id="3" name="מציין מיקום תוכן 2">
            <a:extLst>
              <a:ext uri="{FF2B5EF4-FFF2-40B4-BE49-F238E27FC236}">
                <a16:creationId xmlns:a16="http://schemas.microsoft.com/office/drawing/2014/main" id="{2FD5AF20-55DE-4EF9-A694-927084357992}"/>
              </a:ext>
            </a:extLst>
          </p:cNvPr>
          <p:cNvSpPr>
            <a:spLocks noGrp="1"/>
          </p:cNvSpPr>
          <p:nvPr>
            <p:ph idx="1"/>
          </p:nvPr>
        </p:nvSpPr>
        <p:spPr>
          <a:xfrm>
            <a:off x="181957" y="1988720"/>
            <a:ext cx="5111495" cy="3322298"/>
          </a:xfrm>
        </p:spPr>
        <p:txBody>
          <a:bodyPr vert="horz" lIns="91440" tIns="45720" rIns="91440" bIns="45720" rtlCol="0" anchor="t">
            <a:noAutofit/>
          </a:bodyPr>
          <a:lstStyle/>
          <a:p>
            <a:pPr lvl="0"/>
            <a:r>
              <a:rPr lang="he-IL" sz="1600" dirty="0"/>
              <a:t>כמו שכבר אמרנו לפני כן, שחקן יכול לבחור שהוא לא מנסה לנצח ולהסתובב סתם על המפה אך אין בזה איזו משמעות מיוחדת ואין דברים שאתה תגלה שלא הייתה יכול לגלות אותם אם היית משחק למטרת המשחק ואנחנו הרגשנו שאין טעם לא לנסות לשחק.</a:t>
            </a:r>
            <a:endParaRPr lang="en-US" sz="1600" dirty="0"/>
          </a:p>
          <a:p>
            <a:pPr lvl="0"/>
            <a:r>
              <a:rPr lang="he-IL" sz="1600" dirty="0"/>
              <a:t>המשחק יתאים לכמה סוגי שחקנים:</a:t>
            </a:r>
            <a:endParaRPr lang="en-US" sz="1600" dirty="0"/>
          </a:p>
          <a:p>
            <a:pPr lvl="0"/>
            <a:r>
              <a:rPr lang="he-IL" sz="1600" dirty="0"/>
              <a:t>האספן – אפשר לקנות "גיבורים" וצורות לדמות.</a:t>
            </a:r>
            <a:endParaRPr lang="en-US" sz="1600" dirty="0"/>
          </a:p>
          <a:p>
            <a:pPr lvl="0"/>
            <a:r>
              <a:rPr lang="he-IL" sz="1600" dirty="0"/>
              <a:t>התחרותי – כמובן, ירצה לנצח ולהיות הכי טוב.</a:t>
            </a:r>
            <a:endParaRPr lang="en-US" sz="1600" dirty="0"/>
          </a:p>
          <a:p>
            <a:pPr lvl="0"/>
            <a:r>
              <a:rPr lang="he-IL" sz="1600" dirty="0"/>
              <a:t>ההישגי – ככל שתשתפר תשחק ברמות גבוהות יותר.</a:t>
            </a:r>
            <a:endParaRPr lang="en-US" sz="1600" dirty="0"/>
          </a:p>
          <a:p>
            <a:pPr lvl="0"/>
            <a:r>
              <a:rPr lang="he-IL" sz="1600" dirty="0"/>
              <a:t>הליצן – אפילו הליצן יכול למצוא את עצמו ולעשות שטויות.</a:t>
            </a:r>
            <a:endParaRPr lang="en-US" sz="1600" dirty="0"/>
          </a:p>
        </p:txBody>
      </p:sp>
      <p:pic>
        <p:nvPicPr>
          <p:cNvPr id="10" name="תמונה 9">
            <a:extLst>
              <a:ext uri="{FF2B5EF4-FFF2-40B4-BE49-F238E27FC236}">
                <a16:creationId xmlns:a16="http://schemas.microsoft.com/office/drawing/2014/main" id="{2614ED71-AF8A-4548-8F0E-F74D54A6EDF5}"/>
              </a:ext>
            </a:extLst>
          </p:cNvPr>
          <p:cNvPicPr>
            <a:picLocks noChangeAspect="1"/>
          </p:cNvPicPr>
          <p:nvPr/>
        </p:nvPicPr>
        <p:blipFill rotWithShape="1">
          <a:blip r:embed="rId2">
            <a:extLst>
              <a:ext uri="{28A0092B-C50C-407E-A947-70E740481C1C}">
                <a14:useLocalDpi xmlns:a14="http://schemas.microsoft.com/office/drawing/2010/main" val="0"/>
              </a:ext>
            </a:extLst>
          </a:blip>
          <a:srcRect r="3" b="8806"/>
          <a:stretch/>
        </p:blipFill>
        <p:spPr>
          <a:xfrm>
            <a:off x="6790977" y="521208"/>
            <a:ext cx="5401023" cy="2770632"/>
          </a:xfrm>
          <a:custGeom>
            <a:avLst/>
            <a:gdLst/>
            <a:ahLst/>
            <a:cxnLst/>
            <a:rect l="l" t="t" r="r" b="b"/>
            <a:pathLst>
              <a:path w="5401023" h="2770632">
                <a:moveTo>
                  <a:pt x="3214941" y="0"/>
                </a:moveTo>
                <a:lnTo>
                  <a:pt x="5401023" y="0"/>
                </a:lnTo>
                <a:lnTo>
                  <a:pt x="5401023" y="2770632"/>
                </a:lnTo>
                <a:lnTo>
                  <a:pt x="3214941" y="2770632"/>
                </a:lnTo>
                <a:lnTo>
                  <a:pt x="3214941" y="2768786"/>
                </a:lnTo>
                <a:lnTo>
                  <a:pt x="1865202" y="2768786"/>
                </a:lnTo>
                <a:lnTo>
                  <a:pt x="1865202" y="2768787"/>
                </a:lnTo>
                <a:lnTo>
                  <a:pt x="0" y="2768787"/>
                </a:lnTo>
                <a:lnTo>
                  <a:pt x="1325372" y="2605"/>
                </a:lnTo>
                <a:lnTo>
                  <a:pt x="1653397" y="2605"/>
                </a:lnTo>
                <a:lnTo>
                  <a:pt x="1653397" y="2597"/>
                </a:lnTo>
                <a:lnTo>
                  <a:pt x="1723225" y="2597"/>
                </a:lnTo>
                <a:lnTo>
                  <a:pt x="1723225" y="2596"/>
                </a:lnTo>
                <a:lnTo>
                  <a:pt x="2263055" y="2596"/>
                </a:lnTo>
                <a:lnTo>
                  <a:pt x="2263055" y="2597"/>
                </a:lnTo>
                <a:lnTo>
                  <a:pt x="3204175" y="2597"/>
                </a:lnTo>
                <a:lnTo>
                  <a:pt x="3204175" y="2604"/>
                </a:lnTo>
                <a:lnTo>
                  <a:pt x="3214941" y="2604"/>
                </a:lnTo>
                <a:close/>
              </a:path>
            </a:pathLst>
          </a:custGeom>
        </p:spPr>
      </p:pic>
      <p:pic>
        <p:nvPicPr>
          <p:cNvPr id="5" name="תמונה 4">
            <a:extLst>
              <a:ext uri="{FF2B5EF4-FFF2-40B4-BE49-F238E27FC236}">
                <a16:creationId xmlns:a16="http://schemas.microsoft.com/office/drawing/2014/main" id="{A4244418-5004-494B-A03E-7FADDE0E394D}"/>
              </a:ext>
            </a:extLst>
          </p:cNvPr>
          <p:cNvPicPr>
            <a:picLocks noChangeAspect="1"/>
          </p:cNvPicPr>
          <p:nvPr/>
        </p:nvPicPr>
        <p:blipFill rotWithShape="1">
          <a:blip r:embed="rId3">
            <a:extLst>
              <a:ext uri="{28A0092B-C50C-407E-A947-70E740481C1C}">
                <a14:useLocalDpi xmlns:a14="http://schemas.microsoft.com/office/drawing/2010/main" val="0"/>
              </a:ext>
            </a:extLst>
          </a:blip>
          <a:srcRect t="19816" r="-2" b="8425"/>
          <a:stretch/>
        </p:blipFill>
        <p:spPr>
          <a:xfrm>
            <a:off x="5366251" y="3453634"/>
            <a:ext cx="6825749" cy="2755142"/>
          </a:xfrm>
          <a:custGeom>
            <a:avLst/>
            <a:gdLst/>
            <a:ahLst/>
            <a:cxnLst/>
            <a:rect l="l" t="t" r="r" b="b"/>
            <a:pathLst>
              <a:path w="6825749" h="2755142">
                <a:moveTo>
                  <a:pt x="3353180" y="0"/>
                </a:moveTo>
                <a:lnTo>
                  <a:pt x="4045207" y="0"/>
                </a:lnTo>
                <a:lnTo>
                  <a:pt x="4045207" y="1"/>
                </a:lnTo>
                <a:lnTo>
                  <a:pt x="4692417" y="1"/>
                </a:lnTo>
                <a:lnTo>
                  <a:pt x="4781930" y="1"/>
                </a:lnTo>
                <a:lnTo>
                  <a:pt x="4781930" y="0"/>
                </a:lnTo>
                <a:lnTo>
                  <a:pt x="5473957" y="0"/>
                </a:lnTo>
                <a:lnTo>
                  <a:pt x="5473957" y="1"/>
                </a:lnTo>
                <a:lnTo>
                  <a:pt x="6680412" y="1"/>
                </a:lnTo>
                <a:lnTo>
                  <a:pt x="6680412" y="2798"/>
                </a:lnTo>
                <a:lnTo>
                  <a:pt x="6825749" y="2798"/>
                </a:lnTo>
                <a:lnTo>
                  <a:pt x="6825749" y="2755142"/>
                </a:lnTo>
                <a:lnTo>
                  <a:pt x="4748668" y="2755142"/>
                </a:lnTo>
                <a:lnTo>
                  <a:pt x="4748668" y="2755099"/>
                </a:lnTo>
                <a:lnTo>
                  <a:pt x="3535184" y="2755099"/>
                </a:lnTo>
                <a:lnTo>
                  <a:pt x="3321602" y="2755099"/>
                </a:lnTo>
                <a:lnTo>
                  <a:pt x="3321602" y="2755100"/>
                </a:lnTo>
                <a:lnTo>
                  <a:pt x="1892852" y="2755100"/>
                </a:lnTo>
                <a:lnTo>
                  <a:pt x="1428750" y="2755100"/>
                </a:lnTo>
                <a:lnTo>
                  <a:pt x="0" y="2755100"/>
                </a:lnTo>
                <a:lnTo>
                  <a:pt x="1345020" y="10"/>
                </a:lnTo>
                <a:lnTo>
                  <a:pt x="1677909" y="10"/>
                </a:lnTo>
                <a:lnTo>
                  <a:pt x="1677909" y="2"/>
                </a:lnTo>
                <a:lnTo>
                  <a:pt x="1748771" y="2"/>
                </a:lnTo>
                <a:lnTo>
                  <a:pt x="1748771" y="1"/>
                </a:lnTo>
                <a:lnTo>
                  <a:pt x="2296604" y="1"/>
                </a:lnTo>
                <a:lnTo>
                  <a:pt x="2296604" y="2"/>
                </a:lnTo>
                <a:lnTo>
                  <a:pt x="3106658" y="2"/>
                </a:lnTo>
                <a:lnTo>
                  <a:pt x="3177521" y="2"/>
                </a:lnTo>
                <a:lnTo>
                  <a:pt x="3177521" y="1"/>
                </a:lnTo>
                <a:lnTo>
                  <a:pt x="3263667" y="1"/>
                </a:lnTo>
                <a:lnTo>
                  <a:pt x="3353180" y="1"/>
                </a:lnTo>
                <a:close/>
              </a:path>
            </a:pathLst>
          </a:custGeom>
        </p:spPr>
      </p:pic>
      <p:sp>
        <p:nvSpPr>
          <p:cNvPr id="20" name="תיבת טקסט 19">
            <a:extLst>
              <a:ext uri="{FF2B5EF4-FFF2-40B4-BE49-F238E27FC236}">
                <a16:creationId xmlns:a16="http://schemas.microsoft.com/office/drawing/2014/main" id="{D4D3E20A-39CE-4EE0-9F75-D575252DF01B}"/>
              </a:ext>
            </a:extLst>
          </p:cNvPr>
          <p:cNvSpPr txBox="1"/>
          <p:nvPr/>
        </p:nvSpPr>
        <p:spPr>
          <a:xfrm>
            <a:off x="3276462" y="5385732"/>
            <a:ext cx="1874377" cy="461665"/>
          </a:xfrm>
          <a:prstGeom prst="rect">
            <a:avLst/>
          </a:prstGeom>
          <a:noFill/>
        </p:spPr>
        <p:txBody>
          <a:bodyPr wrap="square" rtlCol="1">
            <a:spAutoFit/>
          </a:bodyPr>
          <a:lstStyle/>
          <a:p>
            <a:r>
              <a:rPr lang="he-IL" sz="1200" dirty="0">
                <a:solidFill>
                  <a:schemeClr val="tx1">
                    <a:lumMod val="75000"/>
                  </a:schemeClr>
                </a:solidFill>
              </a:rPr>
              <a:t>קניית  שיפורים בתחילת המשחק</a:t>
            </a:r>
          </a:p>
        </p:txBody>
      </p:sp>
      <p:sp>
        <p:nvSpPr>
          <p:cNvPr id="21" name="תיבת טקסט 20">
            <a:extLst>
              <a:ext uri="{FF2B5EF4-FFF2-40B4-BE49-F238E27FC236}">
                <a16:creationId xmlns:a16="http://schemas.microsoft.com/office/drawing/2014/main" id="{BFC1FBC6-8823-4CAC-A3F1-FCC97FA1310F}"/>
              </a:ext>
            </a:extLst>
          </p:cNvPr>
          <p:cNvSpPr txBox="1"/>
          <p:nvPr/>
        </p:nvSpPr>
        <p:spPr>
          <a:xfrm>
            <a:off x="5218176" y="603724"/>
            <a:ext cx="1991285" cy="1384995"/>
          </a:xfrm>
          <a:prstGeom prst="rect">
            <a:avLst/>
          </a:prstGeom>
          <a:noFill/>
        </p:spPr>
        <p:txBody>
          <a:bodyPr wrap="square" rtlCol="1">
            <a:spAutoFit/>
          </a:bodyPr>
          <a:lstStyle/>
          <a:p>
            <a:r>
              <a:rPr lang="he-IL" sz="1200" dirty="0">
                <a:solidFill>
                  <a:schemeClr val="tx1">
                    <a:lumMod val="75000"/>
                  </a:schemeClr>
                </a:solidFill>
              </a:rPr>
              <a:t>תיאור מצב הכוחות במהלך המשחק, אפשר לראות כמה כל שחקן הרג, כמה פעמים הוא מת, וכמה הוא עזר להרוג. אפשר גם לראות בטבלה למעלה כמה צריחים כל קבוצה הפילה </a:t>
            </a:r>
            <a:r>
              <a:rPr lang="he-IL" sz="1200" dirty="0" err="1">
                <a:solidFill>
                  <a:schemeClr val="tx1">
                    <a:lumMod val="75000"/>
                  </a:schemeClr>
                </a:solidFill>
              </a:rPr>
              <a:t>וכו</a:t>
            </a:r>
            <a:endParaRPr lang="he-IL" sz="1200" dirty="0">
              <a:solidFill>
                <a:schemeClr val="tx1">
                  <a:lumMod val="75000"/>
                </a:schemeClr>
              </a:solidFill>
            </a:endParaRPr>
          </a:p>
        </p:txBody>
      </p:sp>
      <p:cxnSp>
        <p:nvCxnSpPr>
          <p:cNvPr id="12" name="מחבר חץ ישר 11">
            <a:extLst>
              <a:ext uri="{FF2B5EF4-FFF2-40B4-BE49-F238E27FC236}">
                <a16:creationId xmlns:a16="http://schemas.microsoft.com/office/drawing/2014/main" id="{2EFC4D90-31C1-43EF-9BD2-FDAEF574D13E}"/>
              </a:ext>
            </a:extLst>
          </p:cNvPr>
          <p:cNvCxnSpPr/>
          <p:nvPr/>
        </p:nvCxnSpPr>
        <p:spPr>
          <a:xfrm>
            <a:off x="7209461" y="914400"/>
            <a:ext cx="302004" cy="0"/>
          </a:xfrm>
          <a:prstGeom prst="straightConnector1">
            <a:avLst/>
          </a:prstGeom>
          <a:ln>
            <a:solidFill>
              <a:schemeClr val="tx1"/>
            </a:solidFill>
            <a:tailEnd type="triangle"/>
          </a:ln>
          <a:effectLst>
            <a:outerShdw blurRad="107950" dist="12700" dir="5400000" algn="ctr">
              <a:srgbClr val="000000"/>
            </a:outerShdw>
          </a:effectLst>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07498923-3205-43F3-AA02-A1B275F8876D}"/>
              </a:ext>
            </a:extLst>
          </p:cNvPr>
          <p:cNvCxnSpPr/>
          <p:nvPr/>
        </p:nvCxnSpPr>
        <p:spPr>
          <a:xfrm>
            <a:off x="4710940" y="5949192"/>
            <a:ext cx="302004" cy="0"/>
          </a:xfrm>
          <a:prstGeom prst="straightConnector1">
            <a:avLst/>
          </a:prstGeom>
          <a:ln>
            <a:solidFill>
              <a:schemeClr val="tx1"/>
            </a:solidFill>
            <a:tailEnd type="triangle"/>
          </a:ln>
          <a:effectLst>
            <a:outerShdw blurRad="107950" dist="12700" dir="5400000" algn="ctr">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2868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700CD00-DF3E-4660-A6EC-A18C3B7F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תמונה 9" descr="תמונה שמכילה מפה&#10;&#10;התיאור נוצר באופן אוטומטי">
            <a:extLst>
              <a:ext uri="{FF2B5EF4-FFF2-40B4-BE49-F238E27FC236}">
                <a16:creationId xmlns:a16="http://schemas.microsoft.com/office/drawing/2014/main" id="{4FB90ACE-9FEE-4EB1-A2C4-BAC1DDF99E15}"/>
              </a:ext>
            </a:extLst>
          </p:cNvPr>
          <p:cNvPicPr>
            <a:picLocks noChangeAspect="1"/>
          </p:cNvPicPr>
          <p:nvPr/>
        </p:nvPicPr>
        <p:blipFill rotWithShape="1">
          <a:blip r:embed="rId2">
            <a:extLst>
              <a:ext uri="{28A0092B-C50C-407E-A947-70E740481C1C}">
                <a14:useLocalDpi xmlns:a14="http://schemas.microsoft.com/office/drawing/2010/main" val="0"/>
              </a:ext>
            </a:extLst>
          </a:blip>
          <a:srcRect r="1" b="972"/>
          <a:stretch/>
        </p:blipFill>
        <p:spPr>
          <a:xfrm>
            <a:off x="6" y="2"/>
            <a:ext cx="6000749" cy="3342653"/>
          </a:xfrm>
          <a:custGeom>
            <a:avLst/>
            <a:gdLst/>
            <a:ahLst/>
            <a:cxnLst/>
            <a:rect l="l" t="t" r="r" b="b"/>
            <a:pathLst>
              <a:path w="6000749" h="3342653">
                <a:moveTo>
                  <a:pt x="0" y="0"/>
                </a:moveTo>
                <a:lnTo>
                  <a:pt x="6000749" y="0"/>
                </a:lnTo>
                <a:lnTo>
                  <a:pt x="6000749" y="3198652"/>
                </a:lnTo>
                <a:lnTo>
                  <a:pt x="5572124" y="3171203"/>
                </a:lnTo>
                <a:lnTo>
                  <a:pt x="0" y="3342653"/>
                </a:lnTo>
                <a:close/>
              </a:path>
            </a:pathLst>
          </a:custGeom>
        </p:spPr>
      </p:pic>
      <p:pic>
        <p:nvPicPr>
          <p:cNvPr id="12" name="תמונה 11" descr="תמונה שמכילה טקסט&#10;&#10;התיאור נוצר באופן אוטומטי">
            <a:extLst>
              <a:ext uri="{FF2B5EF4-FFF2-40B4-BE49-F238E27FC236}">
                <a16:creationId xmlns:a16="http://schemas.microsoft.com/office/drawing/2014/main" id="{7B9E7531-A35B-442F-8908-A383DAAF7DB0}"/>
              </a:ext>
            </a:extLst>
          </p:cNvPr>
          <p:cNvPicPr>
            <a:picLocks noChangeAspect="1"/>
          </p:cNvPicPr>
          <p:nvPr/>
        </p:nvPicPr>
        <p:blipFill rotWithShape="1">
          <a:blip r:embed="rId3">
            <a:extLst>
              <a:ext uri="{28A0092B-C50C-407E-A947-70E740481C1C}">
                <a14:useLocalDpi xmlns:a14="http://schemas.microsoft.com/office/drawing/2010/main" val="0"/>
              </a:ext>
            </a:extLst>
          </a:blip>
          <a:srcRect l="1270" r="1" b="1"/>
          <a:stretch/>
        </p:blipFill>
        <p:spPr>
          <a:xfrm>
            <a:off x="6191245" y="2"/>
            <a:ext cx="6000750" cy="3418853"/>
          </a:xfrm>
          <a:custGeom>
            <a:avLst/>
            <a:gdLst/>
            <a:ahLst/>
            <a:cxnLst/>
            <a:rect l="l" t="t" r="r" b="b"/>
            <a:pathLst>
              <a:path w="6000750" h="3418853">
                <a:moveTo>
                  <a:pt x="0" y="0"/>
                </a:moveTo>
                <a:lnTo>
                  <a:pt x="6000750" y="0"/>
                </a:lnTo>
                <a:lnTo>
                  <a:pt x="6000750" y="227978"/>
                </a:lnTo>
                <a:lnTo>
                  <a:pt x="6000750" y="2065168"/>
                </a:lnTo>
                <a:lnTo>
                  <a:pt x="6000750" y="3342653"/>
                </a:lnTo>
                <a:lnTo>
                  <a:pt x="3248025" y="3418853"/>
                </a:lnTo>
                <a:lnTo>
                  <a:pt x="0" y="3210852"/>
                </a:lnTo>
                <a:close/>
              </a:path>
            </a:pathLst>
          </a:custGeom>
        </p:spPr>
      </p:pic>
      <p:grpSp>
        <p:nvGrpSpPr>
          <p:cNvPr id="36" name="Group 35">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37" name="Freeform: Shape 36">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מציין מיקום תוכן 2">
            <a:extLst>
              <a:ext uri="{FF2B5EF4-FFF2-40B4-BE49-F238E27FC236}">
                <a16:creationId xmlns:a16="http://schemas.microsoft.com/office/drawing/2014/main" id="{8D75DC14-5921-455D-80DD-3CBBBDC8673F}"/>
              </a:ext>
            </a:extLst>
          </p:cNvPr>
          <p:cNvSpPr txBox="1">
            <a:spLocks/>
          </p:cNvSpPr>
          <p:nvPr/>
        </p:nvSpPr>
        <p:spPr>
          <a:xfrm>
            <a:off x="226503" y="4060272"/>
            <a:ext cx="11635530" cy="2734811"/>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2000" dirty="0">
                <a:solidFill>
                  <a:schemeClr val="bg1">
                    <a:lumMod val="75000"/>
                  </a:schemeClr>
                </a:solidFill>
              </a:rPr>
              <a:t>הרגש המרכזי שהרגשנו הוא לחץ, לחץ, לחץ!!!</a:t>
            </a:r>
            <a:endParaRPr lang="en-US" sz="2000" dirty="0">
              <a:solidFill>
                <a:schemeClr val="bg1">
                  <a:lumMod val="75000"/>
                </a:schemeClr>
              </a:solidFill>
            </a:endParaRPr>
          </a:p>
          <a:p>
            <a:r>
              <a:rPr lang="he-IL" sz="2000" dirty="0">
                <a:solidFill>
                  <a:schemeClr val="bg1">
                    <a:lumMod val="75000"/>
                  </a:schemeClr>
                </a:solidFill>
              </a:rPr>
              <a:t>היה קשה להתנער מזה כי המשחק מלא בהרבה פרטים קטנים והרבה אפשרויות, רצינו לדעת מה הדבר הכי טוב לעשות בכל רגע, יש הרבה מקשים שכל אחד עושה משהו שונה ואם אתה שולט בהם טוב אתה יכול להשתפר והפעולות הן עניין של שניות אם תלחץ על המקש הנכון תוכל להרוג את היריב אחרת תמות.</a:t>
            </a:r>
            <a:endParaRPr lang="en-US" sz="2000" dirty="0">
              <a:solidFill>
                <a:schemeClr val="bg1">
                  <a:lumMod val="75000"/>
                </a:schemeClr>
              </a:solidFill>
            </a:endParaRPr>
          </a:p>
          <a:p>
            <a:pPr lvl="0"/>
            <a:r>
              <a:rPr lang="he-IL" sz="2000" dirty="0">
                <a:solidFill>
                  <a:schemeClr val="bg1">
                    <a:lumMod val="75000"/>
                  </a:schemeClr>
                </a:solidFill>
              </a:rPr>
              <a:t>המשחק מעוצב כך שאתה לא רואה מה קורה במקום שאתה או אחד מחברי הקבוצה שלך שלא נמצאים לכן יכול להיות שאתה הולך למקום שבו נמצא אויב ואתה לא רואה את זה (גם לא במפה הקטנה וגם לא על המסך). כמו כן, בסופו של דבר אתה צריך להגיע למקום ספציפי, לכן אתה לא יכול רק להתחבא ולנצח, אתה צריך להתקדם.</a:t>
            </a:r>
            <a:endParaRPr lang="en-US" sz="2000" dirty="0">
              <a:solidFill>
                <a:schemeClr val="bg1">
                  <a:lumMod val="75000"/>
                </a:schemeClr>
              </a:solidFill>
            </a:endParaRPr>
          </a:p>
        </p:txBody>
      </p:sp>
      <p:sp>
        <p:nvSpPr>
          <p:cNvPr id="6" name="מלבן 5">
            <a:extLst>
              <a:ext uri="{FF2B5EF4-FFF2-40B4-BE49-F238E27FC236}">
                <a16:creationId xmlns:a16="http://schemas.microsoft.com/office/drawing/2014/main" id="{DA54F413-401C-4BFB-B9F7-814C16535E97}"/>
              </a:ext>
            </a:extLst>
          </p:cNvPr>
          <p:cNvSpPr/>
          <p:nvPr/>
        </p:nvSpPr>
        <p:spPr>
          <a:xfrm>
            <a:off x="4881830" y="3090651"/>
            <a:ext cx="1845733" cy="1135737"/>
          </a:xfrm>
          <a:prstGeom prst="rect">
            <a:avLst/>
          </a:prstGeom>
        </p:spPr>
        <p:txBody>
          <a:bodyPr vert="horz" lIns="91440" tIns="45720" rIns="91440" bIns="45720" rtlCol="0" anchor="ctr">
            <a:normAutofit/>
          </a:bodyPr>
          <a:lstStyle/>
          <a:p>
            <a:pPr rtl="0">
              <a:lnSpc>
                <a:spcPct val="90000"/>
              </a:lnSpc>
              <a:spcBef>
                <a:spcPct val="0"/>
              </a:spcBef>
              <a:spcAft>
                <a:spcPts val="600"/>
              </a:spcAft>
            </a:pPr>
            <a:r>
              <a:rPr lang="en-US" sz="3600" b="1" u="sng" dirty="0" err="1">
                <a:ln w="6600">
                  <a:solidFill>
                    <a:schemeClr val="accent2"/>
                  </a:solidFill>
                  <a:prstDash val="solid"/>
                </a:ln>
                <a:effectLst>
                  <a:outerShdw blurRad="50800" dist="38100" dir="2700000" algn="tl" rotWithShape="0">
                    <a:prstClr val="black">
                      <a:alpha val="40000"/>
                    </a:prstClr>
                  </a:outerShdw>
                </a:effectLst>
                <a:latin typeface="+mj-lt"/>
                <a:ea typeface="+mj-ea"/>
                <a:cs typeface="+mj-cs"/>
              </a:rPr>
              <a:t>רגשות</a:t>
            </a:r>
            <a:r>
              <a:rPr lang="he-IL" sz="3600" b="1" u="sng" dirty="0">
                <a:ln w="6600">
                  <a:solidFill>
                    <a:schemeClr val="accent2"/>
                  </a:solidFill>
                  <a:prstDash val="solid"/>
                </a:ln>
                <a:effectLst>
                  <a:outerShdw blurRad="50800" dist="38100" dir="2700000" algn="tl" rotWithShape="0">
                    <a:prstClr val="black">
                      <a:alpha val="40000"/>
                    </a:prstClr>
                  </a:outerShdw>
                </a:effectLst>
                <a:latin typeface="+mj-lt"/>
                <a:ea typeface="+mj-ea"/>
                <a:cs typeface="+mj-cs"/>
              </a:rPr>
              <a:t>:</a:t>
            </a:r>
            <a:endParaRPr lang="en-US" sz="3600" b="1" dirty="0">
              <a:ln w="6600">
                <a:solidFill>
                  <a:schemeClr val="accent2"/>
                </a:solidFill>
                <a:prstDash val="solid"/>
              </a:ln>
              <a:effectLst>
                <a:outerShdw blurRad="50800" dist="38100" dir="2700000" algn="tl" rotWithShape="0">
                  <a:prstClr val="black">
                    <a:alpha val="40000"/>
                  </a:prstClr>
                </a:outerShdw>
              </a:effectLst>
              <a:latin typeface="+mj-lt"/>
              <a:ea typeface="+mj-ea"/>
              <a:cs typeface="+mj-cs"/>
            </a:endParaRPr>
          </a:p>
        </p:txBody>
      </p:sp>
    </p:spTree>
    <p:extLst>
      <p:ext uri="{BB962C8B-B14F-4D97-AF65-F5344CB8AC3E}">
        <p14:creationId xmlns:p14="http://schemas.microsoft.com/office/powerpoint/2010/main" val="196923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1" name="Oval 50">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1" name="Straight Connector 6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תמונה 2">
            <a:extLst>
              <a:ext uri="{FF2B5EF4-FFF2-40B4-BE49-F238E27FC236}">
                <a16:creationId xmlns:a16="http://schemas.microsoft.com/office/drawing/2014/main" id="{FCF7A5B8-2A81-40E7-854B-63BCC5F9C821}"/>
              </a:ext>
            </a:extLst>
          </p:cNvPr>
          <p:cNvPicPr>
            <a:picLocks noChangeAspect="1"/>
          </p:cNvPicPr>
          <p:nvPr/>
        </p:nvPicPr>
        <p:blipFill rotWithShape="1">
          <a:blip r:embed="rId2">
            <a:extLst>
              <a:ext uri="{28A0092B-C50C-407E-A947-70E740481C1C}">
                <a14:useLocalDpi xmlns:a14="http://schemas.microsoft.com/office/drawing/2010/main" val="0"/>
              </a:ext>
            </a:extLst>
          </a:blip>
          <a:srcRect t="7521" r="1" b="10625"/>
          <a:stretch/>
        </p:blipFill>
        <p:spPr>
          <a:xfrm>
            <a:off x="626590" y="317578"/>
            <a:ext cx="10851111" cy="3508437"/>
          </a:xfrm>
          <a:prstGeom prst="rect">
            <a:avLst/>
          </a:prstGeom>
        </p:spPr>
      </p:pic>
      <p:grpSp>
        <p:nvGrpSpPr>
          <p:cNvPr id="66" name="Group 6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67" name="Straight Connector 6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5" name="Straight Connector 7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מלבן 32">
            <a:extLst>
              <a:ext uri="{FF2B5EF4-FFF2-40B4-BE49-F238E27FC236}">
                <a16:creationId xmlns:a16="http://schemas.microsoft.com/office/drawing/2014/main" id="{6CE04C81-B76E-4967-9D09-CA2FB3BB60CC}"/>
              </a:ext>
            </a:extLst>
          </p:cNvPr>
          <p:cNvSpPr/>
          <p:nvPr/>
        </p:nvSpPr>
        <p:spPr>
          <a:xfrm>
            <a:off x="8571858" y="4120289"/>
            <a:ext cx="3144365" cy="931368"/>
          </a:xfrm>
          <a:prstGeom prst="rect">
            <a:avLst/>
          </a:prstGeom>
          <a:noFill/>
        </p:spPr>
        <p:txBody>
          <a:bodyPr vert="horz" lIns="91440" tIns="45720" rIns="91440" bIns="45720" rtlCol="0" anchor="t">
            <a:normAutofit/>
          </a:bodyPr>
          <a:lstStyle/>
          <a:p>
            <a:pPr algn="l" rtl="0">
              <a:lnSpc>
                <a:spcPct val="90000"/>
              </a:lnSpc>
              <a:spcBef>
                <a:spcPct val="0"/>
              </a:spcBef>
              <a:spcAft>
                <a:spcPts val="600"/>
              </a:spcAft>
            </a:pPr>
            <a:r>
              <a:rPr lang="he-IL" sz="4800" b="1" u="sng"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סיפור רקע:</a:t>
            </a:r>
            <a:endParaRPr lang="en-US" sz="4800" b="1"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endParaRPr>
          </a:p>
        </p:txBody>
      </p: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1285556" y="4291662"/>
            <a:ext cx="5674105" cy="2129599"/>
          </a:xfrm>
          <a:prstGeom prst="rect">
            <a:avLst/>
          </a:prstGeom>
          <a:noFill/>
        </p:spPr>
        <p:txBody>
          <a:bodyPr vert="horz" lIns="91440" tIns="45720" rIns="91440" bIns="45720" rtlCol="0" anchor="t">
            <a:normAutofit fontScale="700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dirty="0">
                <a:solidFill>
                  <a:schemeClr val="bg1">
                    <a:lumMod val="75000"/>
                  </a:schemeClr>
                </a:solidFill>
              </a:rPr>
              <a:t>לפי מה שאנחנו הצלחנו להבין, למשחק עצמו אין איזה סיפור רקע אך לכל שחקן יש סיפור רקע משלו.</a:t>
            </a:r>
            <a:endParaRPr lang="en-US" dirty="0">
              <a:solidFill>
                <a:schemeClr val="bg1">
                  <a:lumMod val="75000"/>
                </a:schemeClr>
              </a:solidFill>
            </a:endParaRPr>
          </a:p>
          <a:p>
            <a:pPr lvl="0"/>
            <a:r>
              <a:rPr lang="he-IL" dirty="0">
                <a:solidFill>
                  <a:schemeClr val="bg1">
                    <a:lumMod val="75000"/>
                  </a:schemeClr>
                </a:solidFill>
              </a:rPr>
              <a:t>לא כל כך הצלחנו להבין את סיפורי הרקע של השחקנים וצריך ממש להיכנס ולחפש את המקום בו סיפור הרקע מתואר לכן הרגשנו שהמשחק לא מייחס חשיבות לסיפור הרקע והוא סוג של "על הדרך" ולא משהו מרכזי או קריטי להבנת המשחק.</a:t>
            </a:r>
            <a:endParaRPr lang="en-US" dirty="0">
              <a:solidFill>
                <a:schemeClr val="bg1">
                  <a:lumMod val="75000"/>
                </a:schemeClr>
              </a:solidFill>
            </a:endParaRPr>
          </a:p>
        </p:txBody>
      </p:sp>
    </p:spTree>
    <p:extLst>
      <p:ext uri="{BB962C8B-B14F-4D97-AF65-F5344CB8AC3E}">
        <p14:creationId xmlns:p14="http://schemas.microsoft.com/office/powerpoint/2010/main" val="121309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2">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32A21FE-C56B-42B6-82D1-D3F0C4A4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C4BE011A-C166-4E7B-A300-18676738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1261A9AF-2897-4CFD-9D9D-17105C8A2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מלבן 32">
            <a:extLst>
              <a:ext uri="{FF2B5EF4-FFF2-40B4-BE49-F238E27FC236}">
                <a16:creationId xmlns:a16="http://schemas.microsoft.com/office/drawing/2014/main" id="{6CE04C81-B76E-4967-9D09-CA2FB3BB60CC}"/>
              </a:ext>
            </a:extLst>
          </p:cNvPr>
          <p:cNvSpPr/>
          <p:nvPr/>
        </p:nvSpPr>
        <p:spPr>
          <a:xfrm>
            <a:off x="2301792" y="70029"/>
            <a:ext cx="1628012" cy="582855"/>
          </a:xfrm>
          <a:prstGeom prst="rect">
            <a:avLst/>
          </a:prstGeom>
        </p:spPr>
        <p:txBody>
          <a:bodyPr vert="horz" lIns="91440" tIns="45720" rIns="91440" bIns="45720" rtlCol="0" anchor="b">
            <a:normAutofit fontScale="92500" lnSpcReduction="10000"/>
          </a:bodyPr>
          <a:lstStyle/>
          <a:p>
            <a:pPr rtl="0">
              <a:lnSpc>
                <a:spcPct val="90000"/>
              </a:lnSpc>
              <a:spcBef>
                <a:spcPct val="0"/>
              </a:spcBef>
              <a:spcAft>
                <a:spcPts val="600"/>
              </a:spcAft>
            </a:pPr>
            <a:r>
              <a:rPr lang="he-IL" sz="4000" b="1" u="sng" kern="1200" dirty="0">
                <a:ln w="6600">
                  <a:solidFill>
                    <a:schemeClr val="accent2"/>
                  </a:solidFill>
                  <a:prstDash val="solid"/>
                </a:ln>
                <a:solidFill>
                  <a:srgbClr val="FFFFFF"/>
                </a:solidFill>
                <a:effectLst>
                  <a:outerShdw blurRad="50800" dist="38100" dir="2700000" algn="tl" rotWithShape="0">
                    <a:prstClr val="black">
                      <a:alpha val="40000"/>
                    </a:prstClr>
                  </a:outerShdw>
                </a:effectLst>
                <a:latin typeface="+mj-lt"/>
                <a:ea typeface="+mj-ea"/>
              </a:rPr>
              <a:t>דמויות:</a:t>
            </a:r>
            <a:endParaRPr lang="en-US" sz="4000" b="1" kern="1200" dirty="0">
              <a:ln w="6600">
                <a:solidFill>
                  <a:schemeClr val="accent2"/>
                </a:solidFill>
                <a:prstDash val="solid"/>
              </a:ln>
              <a:solidFill>
                <a:srgbClr val="FFFFFF"/>
              </a:solidFill>
              <a:effectLst>
                <a:outerShdw blurRad="50800" dist="38100" dir="2700000" algn="tl" rotWithShape="0">
                  <a:prstClr val="black">
                    <a:alpha val="40000"/>
                  </a:prstClr>
                </a:outerShdw>
              </a:effectLst>
              <a:latin typeface="+mj-lt"/>
              <a:ea typeface="+mj-ea"/>
            </a:endParaRPr>
          </a:p>
        </p:txBody>
      </p:sp>
      <p:sp>
        <p:nvSpPr>
          <p:cNvPr id="91" name="Rectangle 90">
            <a:extLst>
              <a:ext uri="{FF2B5EF4-FFF2-40B4-BE49-F238E27FC236}">
                <a16:creationId xmlns:a16="http://schemas.microsoft.com/office/drawing/2014/main" id="{755E56EF-ADF6-479C-99B3-ADDDE6959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76BC57C3-0824-4A9E-9727-E9AF2398DADF}"/>
              </a:ext>
            </a:extLst>
          </p:cNvPr>
          <p:cNvPicPr>
            <a:picLocks noChangeAspect="1"/>
          </p:cNvPicPr>
          <p:nvPr/>
        </p:nvPicPr>
        <p:blipFill rotWithShape="1">
          <a:blip r:embed="rId2">
            <a:extLst>
              <a:ext uri="{28A0092B-C50C-407E-A947-70E740481C1C}">
                <a14:useLocalDpi xmlns:a14="http://schemas.microsoft.com/office/drawing/2010/main" val="0"/>
              </a:ext>
            </a:extLst>
          </a:blip>
          <a:srcRect l="15183" r="6619" b="-1"/>
          <a:stretch/>
        </p:blipFill>
        <p:spPr>
          <a:xfrm>
            <a:off x="4032902" y="3428999"/>
            <a:ext cx="4083839" cy="3446819"/>
          </a:xfrm>
          <a:prstGeom prst="rect">
            <a:avLst/>
          </a:prstGeom>
        </p:spPr>
      </p:pic>
      <p:pic>
        <p:nvPicPr>
          <p:cNvPr id="6" name="תמונה 5" descr="תמונה שמכילה טקסט, אלקטרוניקה&#10;&#10;התיאור נוצר באופן אוטומטי">
            <a:extLst>
              <a:ext uri="{FF2B5EF4-FFF2-40B4-BE49-F238E27FC236}">
                <a16:creationId xmlns:a16="http://schemas.microsoft.com/office/drawing/2014/main" id="{AB216D8B-D40C-4A8B-BD9B-35C473448490}"/>
              </a:ext>
            </a:extLst>
          </p:cNvPr>
          <p:cNvPicPr>
            <a:picLocks noChangeAspect="1"/>
          </p:cNvPicPr>
          <p:nvPr/>
        </p:nvPicPr>
        <p:blipFill rotWithShape="1">
          <a:blip r:embed="rId3">
            <a:extLst>
              <a:ext uri="{28A0092B-C50C-407E-A947-70E740481C1C}">
                <a14:useLocalDpi xmlns:a14="http://schemas.microsoft.com/office/drawing/2010/main" val="0"/>
              </a:ext>
            </a:extLst>
          </a:blip>
          <a:srcRect l="33185" r="3" b="3"/>
          <a:stretch/>
        </p:blipFill>
        <p:spPr>
          <a:xfrm>
            <a:off x="4032902" y="1658"/>
            <a:ext cx="4083839" cy="3438124"/>
          </a:xfrm>
          <a:prstGeom prst="rect">
            <a:avLst/>
          </a:prstGeom>
        </p:spPr>
      </p:pic>
      <p:pic>
        <p:nvPicPr>
          <p:cNvPr id="8" name="תמונה 7" descr="תמונה שמכילה טקסט, אלקטרוניקה&#10;&#10;התיאור נוצר באופן אוטומטי">
            <a:extLst>
              <a:ext uri="{FF2B5EF4-FFF2-40B4-BE49-F238E27FC236}">
                <a16:creationId xmlns:a16="http://schemas.microsoft.com/office/drawing/2014/main" id="{265BBF00-E7F9-4422-991C-54C39D43DD65}"/>
              </a:ext>
            </a:extLst>
          </p:cNvPr>
          <p:cNvPicPr>
            <a:picLocks noChangeAspect="1"/>
          </p:cNvPicPr>
          <p:nvPr/>
        </p:nvPicPr>
        <p:blipFill rotWithShape="1">
          <a:blip r:embed="rId4">
            <a:extLst>
              <a:ext uri="{28A0092B-C50C-407E-A947-70E740481C1C}">
                <a14:useLocalDpi xmlns:a14="http://schemas.microsoft.com/office/drawing/2010/main" val="0"/>
              </a:ext>
            </a:extLst>
          </a:blip>
          <a:srcRect l="15613" r="18039" b="3"/>
          <a:stretch/>
        </p:blipFill>
        <p:spPr>
          <a:xfrm>
            <a:off x="8116741" y="3428999"/>
            <a:ext cx="4083837" cy="3446819"/>
          </a:xfrm>
          <a:prstGeom prst="rect">
            <a:avLst/>
          </a:prstGeom>
        </p:spPr>
      </p:pic>
      <p:pic>
        <p:nvPicPr>
          <p:cNvPr id="10" name="תמונה 9" descr="תמונה שמכילה טקסט, אלקטרוניקה, תצוגה, לוח בקרה&#10;&#10;התיאור נוצר באופן אוטומטי">
            <a:extLst>
              <a:ext uri="{FF2B5EF4-FFF2-40B4-BE49-F238E27FC236}">
                <a16:creationId xmlns:a16="http://schemas.microsoft.com/office/drawing/2014/main" id="{F11AC7AC-815B-4AB6-BFB1-DD81C3570651}"/>
              </a:ext>
            </a:extLst>
          </p:cNvPr>
          <p:cNvPicPr>
            <a:picLocks noChangeAspect="1"/>
          </p:cNvPicPr>
          <p:nvPr/>
        </p:nvPicPr>
        <p:blipFill rotWithShape="1">
          <a:blip r:embed="rId5">
            <a:extLst>
              <a:ext uri="{28A0092B-C50C-407E-A947-70E740481C1C}">
                <a14:useLocalDpi xmlns:a14="http://schemas.microsoft.com/office/drawing/2010/main" val="0"/>
              </a:ext>
            </a:extLst>
          </a:blip>
          <a:srcRect l="15697" r="16895" b="1"/>
          <a:stretch/>
        </p:blipFill>
        <p:spPr>
          <a:xfrm>
            <a:off x="8116741" y="1658"/>
            <a:ext cx="4083839" cy="3438124"/>
          </a:xfrm>
          <a:prstGeom prst="rect">
            <a:avLst/>
          </a:prstGeom>
        </p:spPr>
      </p:pic>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268915" y="714431"/>
            <a:ext cx="3761848" cy="5533866"/>
          </a:xfrm>
          <a:prstGeom prst="rect">
            <a:avLst/>
          </a:prstGeom>
          <a:noFill/>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1400" dirty="0">
                <a:solidFill>
                  <a:schemeClr val="bg1">
                    <a:lumMod val="75000"/>
                  </a:schemeClr>
                </a:solidFill>
              </a:rPr>
              <a:t>יש לכל שחקן הרבה דמויות והוא מחליט את מי לבחור בהתחשב בקבוצה שלו ובקבוצה היריבה, לכן במשחק אחד דמות מסוימת יכולה להיות הגיבור ובמשחק הבא היא "המתנגד". </a:t>
            </a:r>
            <a:endParaRPr lang="en-US" sz="1400" dirty="0">
              <a:solidFill>
                <a:schemeClr val="bg1">
                  <a:lumMod val="75000"/>
                </a:schemeClr>
              </a:solidFill>
            </a:endParaRPr>
          </a:p>
          <a:p>
            <a:pPr lvl="0"/>
            <a:r>
              <a:rPr lang="he-IL" sz="1400" dirty="0">
                <a:solidFill>
                  <a:schemeClr val="bg1">
                    <a:lumMod val="75000"/>
                  </a:schemeClr>
                </a:solidFill>
              </a:rPr>
              <a:t>אותו סיפור עם דמויות משניות, לפי איך שאנחנו ראינו את זה הדמויות המשניות הן הדמויות של החברים שלך לקבוצה וגם כאן הן יכולות להשתנות ממשחק למשחק.</a:t>
            </a:r>
            <a:endParaRPr lang="en-US" sz="1400" dirty="0">
              <a:solidFill>
                <a:schemeClr val="bg1">
                  <a:lumMod val="75000"/>
                </a:schemeClr>
              </a:solidFill>
            </a:endParaRPr>
          </a:p>
          <a:p>
            <a:r>
              <a:rPr lang="he-IL" sz="1400" dirty="0">
                <a:solidFill>
                  <a:schemeClr val="bg1">
                    <a:lumMod val="75000"/>
                  </a:schemeClr>
                </a:solidFill>
              </a:rPr>
              <a:t>בנוסף יש את המפלצות שמפוזרות על המפה שהן לא משתנות והן תורמות מאוד לחוויית המשתמש, הן נותנות דברים שיעזרו לשחקן כמו למשל כסף לשיפורים תוך כדי משחק ועוד.</a:t>
            </a:r>
            <a:endParaRPr lang="en-US" sz="1400" dirty="0">
              <a:solidFill>
                <a:schemeClr val="bg1">
                  <a:lumMod val="75000"/>
                </a:schemeClr>
              </a:solidFill>
            </a:endParaRPr>
          </a:p>
          <a:p>
            <a:r>
              <a:rPr lang="he-IL" sz="1400" dirty="0">
                <a:solidFill>
                  <a:schemeClr val="bg1">
                    <a:lumMod val="75000"/>
                  </a:schemeClr>
                </a:solidFill>
              </a:rPr>
              <a:t>עוד דמויות משניות שיש הן החיילים (</a:t>
            </a:r>
            <a:r>
              <a:rPr lang="he-IL" sz="1400" dirty="0" err="1">
                <a:solidFill>
                  <a:schemeClr val="bg1">
                    <a:lumMod val="75000"/>
                  </a:schemeClr>
                </a:solidFill>
              </a:rPr>
              <a:t>מיניונים</a:t>
            </a:r>
            <a:r>
              <a:rPr lang="he-IL" sz="1400" dirty="0">
                <a:solidFill>
                  <a:schemeClr val="bg1">
                    <a:lumMod val="75000"/>
                  </a:schemeClr>
                </a:solidFill>
              </a:rPr>
              <a:t>) שנוצרים בבית של כל קבוצה והם זזים בקצב וכיוון קבוע לעבר הבית של הקבוצה היריבה. דמויות אלה קריטיות במשחק כי אם אתה נכנס למגדל של היריב בלעדיהן המגדל מכוון עליך את היריות שלו ומוריד לך המון חיים ואם תכנס איתם הוא ירה עליהן.</a:t>
            </a:r>
            <a:endParaRPr lang="en-US" sz="1400" dirty="0">
              <a:solidFill>
                <a:schemeClr val="bg1">
                  <a:lumMod val="75000"/>
                </a:schemeClr>
              </a:solidFill>
            </a:endParaRPr>
          </a:p>
          <a:p>
            <a:pPr lvl="0"/>
            <a:r>
              <a:rPr lang="he-IL" sz="1400" dirty="0">
                <a:solidFill>
                  <a:schemeClr val="bg1">
                    <a:lumMod val="75000"/>
                  </a:schemeClr>
                </a:solidFill>
              </a:rPr>
              <a:t>כמו שאמרנו חלק מהדמויות משתנות וחלק קבועות.</a:t>
            </a:r>
            <a:endParaRPr lang="en-US" sz="1400" dirty="0">
              <a:solidFill>
                <a:schemeClr val="bg1">
                  <a:lumMod val="75000"/>
                </a:schemeClr>
              </a:solidFill>
            </a:endParaRPr>
          </a:p>
          <a:p>
            <a:pPr lvl="0"/>
            <a:r>
              <a:rPr lang="he-IL" sz="1400" dirty="0">
                <a:solidFill>
                  <a:schemeClr val="bg1">
                    <a:lumMod val="75000"/>
                  </a:schemeClr>
                </a:solidFill>
              </a:rPr>
              <a:t>הדמויות הקבועות לא מרגישות כאילו יש להן רצון חופשי כי הן זזות באופן קבוע אם בכלל ותוקפות רק אם תוקפים אותן.</a:t>
            </a:r>
            <a:endParaRPr lang="en-US" sz="1400" dirty="0">
              <a:solidFill>
                <a:schemeClr val="bg1">
                  <a:lumMod val="75000"/>
                </a:schemeClr>
              </a:solidFill>
            </a:endParaRPr>
          </a:p>
        </p:txBody>
      </p:sp>
      <p:sp>
        <p:nvSpPr>
          <p:cNvPr id="47" name="מציין מיקום תוכן 2">
            <a:extLst>
              <a:ext uri="{FF2B5EF4-FFF2-40B4-BE49-F238E27FC236}">
                <a16:creationId xmlns:a16="http://schemas.microsoft.com/office/drawing/2014/main" id="{63E65609-7449-426B-84E8-C902F29A38CF}"/>
              </a:ext>
            </a:extLst>
          </p:cNvPr>
          <p:cNvSpPr txBox="1">
            <a:spLocks/>
          </p:cNvSpPr>
          <p:nvPr/>
        </p:nvSpPr>
        <p:spPr>
          <a:xfrm>
            <a:off x="5883564" y="6154349"/>
            <a:ext cx="1224257" cy="412705"/>
          </a:xfrm>
          <a:prstGeom prst="rect">
            <a:avLst/>
          </a:prstGeom>
          <a:noFill/>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2000" dirty="0" err="1">
                <a:solidFill>
                  <a:schemeClr val="bg1">
                    <a:lumMod val="75000"/>
                  </a:schemeClr>
                </a:solidFill>
              </a:rPr>
              <a:t>מיניונים</a:t>
            </a:r>
            <a:endParaRPr lang="en-US" sz="2000" dirty="0">
              <a:solidFill>
                <a:schemeClr val="bg1">
                  <a:lumMod val="75000"/>
                </a:schemeClr>
              </a:solidFill>
            </a:endParaRPr>
          </a:p>
        </p:txBody>
      </p:sp>
      <p:sp>
        <p:nvSpPr>
          <p:cNvPr id="49" name="מציין מיקום תוכן 2">
            <a:extLst>
              <a:ext uri="{FF2B5EF4-FFF2-40B4-BE49-F238E27FC236}">
                <a16:creationId xmlns:a16="http://schemas.microsoft.com/office/drawing/2014/main" id="{2A1C4E00-94B8-48B1-A635-63275BFCB794}"/>
              </a:ext>
            </a:extLst>
          </p:cNvPr>
          <p:cNvSpPr txBox="1">
            <a:spLocks/>
          </p:cNvSpPr>
          <p:nvPr/>
        </p:nvSpPr>
        <p:spPr>
          <a:xfrm>
            <a:off x="8822192" y="1878740"/>
            <a:ext cx="3267450" cy="753624"/>
          </a:xfrm>
          <a:prstGeom prst="rect">
            <a:avLst/>
          </a:prstGeom>
          <a:noFill/>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2000" dirty="0">
                <a:solidFill>
                  <a:schemeClr val="bg1">
                    <a:lumMod val="75000"/>
                  </a:schemeClr>
                </a:solidFill>
              </a:rPr>
              <a:t>השלב שאנו בוחרים דמות לשחק איתה</a:t>
            </a:r>
            <a:endParaRPr lang="en-US" sz="2000" dirty="0">
              <a:solidFill>
                <a:schemeClr val="bg1">
                  <a:lumMod val="75000"/>
                </a:schemeClr>
              </a:solidFill>
            </a:endParaRPr>
          </a:p>
        </p:txBody>
      </p:sp>
      <p:sp>
        <p:nvSpPr>
          <p:cNvPr id="57" name="מציין מיקום תוכן 2">
            <a:extLst>
              <a:ext uri="{FF2B5EF4-FFF2-40B4-BE49-F238E27FC236}">
                <a16:creationId xmlns:a16="http://schemas.microsoft.com/office/drawing/2014/main" id="{F579BF5C-B303-4CED-AB46-0C5E38D9579A}"/>
              </a:ext>
            </a:extLst>
          </p:cNvPr>
          <p:cNvSpPr txBox="1">
            <a:spLocks/>
          </p:cNvSpPr>
          <p:nvPr/>
        </p:nvSpPr>
        <p:spPr>
          <a:xfrm>
            <a:off x="9973263" y="5600703"/>
            <a:ext cx="2421114" cy="823750"/>
          </a:xfrm>
          <a:prstGeom prst="rect">
            <a:avLst/>
          </a:prstGeom>
          <a:noFill/>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2000" dirty="0">
                <a:solidFill>
                  <a:schemeClr val="bg1">
                    <a:lumMod val="75000"/>
                  </a:schemeClr>
                </a:solidFill>
              </a:rPr>
              <a:t>המשחק מחפש לי התאמה לפי הרמה שלי</a:t>
            </a:r>
            <a:endParaRPr lang="en-US" sz="2000" dirty="0">
              <a:solidFill>
                <a:schemeClr val="bg1">
                  <a:lumMod val="75000"/>
                </a:schemeClr>
              </a:solidFill>
            </a:endParaRPr>
          </a:p>
        </p:txBody>
      </p:sp>
      <p:sp>
        <p:nvSpPr>
          <p:cNvPr id="59" name="מציין מיקום תוכן 2">
            <a:extLst>
              <a:ext uri="{FF2B5EF4-FFF2-40B4-BE49-F238E27FC236}">
                <a16:creationId xmlns:a16="http://schemas.microsoft.com/office/drawing/2014/main" id="{74F29CD5-426E-4E54-A8AE-B772A7998E42}"/>
              </a:ext>
            </a:extLst>
          </p:cNvPr>
          <p:cNvSpPr txBox="1">
            <a:spLocks/>
          </p:cNvSpPr>
          <p:nvPr/>
        </p:nvSpPr>
        <p:spPr>
          <a:xfrm>
            <a:off x="5497380" y="1878739"/>
            <a:ext cx="1265821" cy="906405"/>
          </a:xfrm>
          <a:prstGeom prst="rect">
            <a:avLst/>
          </a:prstGeom>
          <a:noFill/>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2000" dirty="0">
                <a:solidFill>
                  <a:schemeClr val="bg1">
                    <a:lumMod val="75000"/>
                  </a:schemeClr>
                </a:solidFill>
              </a:rPr>
              <a:t>לפני התאמת המשחק</a:t>
            </a:r>
            <a:endParaRPr lang="en-US" sz="2000" dirty="0">
              <a:solidFill>
                <a:schemeClr val="bg1">
                  <a:lumMod val="75000"/>
                </a:schemeClr>
              </a:solidFill>
            </a:endParaRPr>
          </a:p>
        </p:txBody>
      </p:sp>
    </p:spTree>
    <p:extLst>
      <p:ext uri="{BB962C8B-B14F-4D97-AF65-F5344CB8AC3E}">
        <p14:creationId xmlns:p14="http://schemas.microsoft.com/office/powerpoint/2010/main" val="229772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0">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תמונה 3" descr="תמונה שמכילה מפה&#10;&#10;התיאור נוצר באופן אוטומטי">
            <a:extLst>
              <a:ext uri="{FF2B5EF4-FFF2-40B4-BE49-F238E27FC236}">
                <a16:creationId xmlns:a16="http://schemas.microsoft.com/office/drawing/2014/main" id="{69286A8F-D51A-4E70-BB08-C3E9DB269568}"/>
              </a:ext>
            </a:extLst>
          </p:cNvPr>
          <p:cNvPicPr>
            <a:picLocks noChangeAspect="1"/>
          </p:cNvPicPr>
          <p:nvPr/>
        </p:nvPicPr>
        <p:blipFill rotWithShape="1">
          <a:blip r:embed="rId2">
            <a:extLst>
              <a:ext uri="{28A0092B-C50C-407E-A947-70E740481C1C}">
                <a14:useLocalDpi xmlns:a14="http://schemas.microsoft.com/office/drawing/2010/main" val="0"/>
              </a:ext>
            </a:extLst>
          </a:blip>
          <a:srcRect t="5384" r="1" b="30997"/>
          <a:stretch/>
        </p:blipFill>
        <p:spPr>
          <a:xfrm>
            <a:off x="20" y="-1"/>
            <a:ext cx="6712150" cy="2391331"/>
          </a:xfrm>
          <a:prstGeom prst="rect">
            <a:avLst/>
          </a:prstGeom>
        </p:spPr>
      </p:pic>
      <p:pic>
        <p:nvPicPr>
          <p:cNvPr id="6" name="תמונה 5" descr="תמונה שמכילה מפה&#10;&#10;התיאור נוצר באופן אוטומטי">
            <a:extLst>
              <a:ext uri="{FF2B5EF4-FFF2-40B4-BE49-F238E27FC236}">
                <a16:creationId xmlns:a16="http://schemas.microsoft.com/office/drawing/2014/main" id="{1076341A-B250-496F-A3A5-A36C763EADA1}"/>
              </a:ext>
            </a:extLst>
          </p:cNvPr>
          <p:cNvPicPr>
            <a:picLocks noChangeAspect="1"/>
          </p:cNvPicPr>
          <p:nvPr/>
        </p:nvPicPr>
        <p:blipFill rotWithShape="1">
          <a:blip r:embed="rId3">
            <a:extLst>
              <a:ext uri="{28A0092B-C50C-407E-A947-70E740481C1C}">
                <a14:useLocalDpi xmlns:a14="http://schemas.microsoft.com/office/drawing/2010/main" val="0"/>
              </a:ext>
            </a:extLst>
          </a:blip>
          <a:srcRect r="15473" b="1"/>
          <a:stretch/>
        </p:blipFill>
        <p:spPr>
          <a:xfrm>
            <a:off x="20" y="2391337"/>
            <a:ext cx="6712150" cy="4466657"/>
          </a:xfrm>
          <a:prstGeom prst="rect">
            <a:avLst/>
          </a:prstGeom>
        </p:spPr>
      </p:pic>
      <p:sp>
        <p:nvSpPr>
          <p:cNvPr id="120" name="Rectangle 1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14">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5788404" y="1591707"/>
            <a:ext cx="6271577" cy="5111097"/>
          </a:xfrm>
          <a:prstGeom prst="rect">
            <a:avLst/>
          </a:prstGeom>
        </p:spPr>
        <p:txBody>
          <a:bodyPr vert="horz" lIns="91440" tIns="45720" rIns="91440" bIns="45720" rtlCol="0">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he-IL" sz="1600" dirty="0">
                <a:solidFill>
                  <a:schemeClr val="bg1"/>
                </a:solidFill>
              </a:rPr>
              <a:t>כמו שהזכרנו, למשחק אין עלילה מרכזית, לכל דמות יש סיפור רקע מקדים שלא משפיע על המשחק עצמו, עלילת המשחק מתעצבת מחדש בכל משחקון על פי יכולות השחקנים ומהלך המשחק. </a:t>
            </a:r>
            <a:endParaRPr lang="en-US" sz="1600" dirty="0">
              <a:solidFill>
                <a:schemeClr val="bg1"/>
              </a:solidFill>
            </a:endParaRPr>
          </a:p>
          <a:p>
            <a:pPr lvl="0"/>
            <a:r>
              <a:rPr lang="he-IL" sz="1600" dirty="0">
                <a:solidFill>
                  <a:schemeClr val="bg1"/>
                </a:solidFill>
              </a:rPr>
              <a:t>הקשת הדרמטית יכולה להיגזר בצורה שונה מכמה בחינות:</a:t>
            </a:r>
            <a:br>
              <a:rPr lang="he-IL" sz="1600" dirty="0">
                <a:solidFill>
                  <a:schemeClr val="bg1"/>
                </a:solidFill>
              </a:rPr>
            </a:br>
            <a:r>
              <a:rPr lang="he-IL" sz="1600" dirty="0">
                <a:solidFill>
                  <a:schemeClr val="bg1"/>
                </a:solidFill>
              </a:rPr>
              <a:t>- קשת דרמטית שתלויה בכישורי השחקן, ובהישגיו האישיים. למשל שחקן שרוצה לשפר את היכולות שלו בתפעול דמות מסוימת ומרגיש שבמשחק מסוים הוא שיחק מאוד טוב, לא משנה מה הייתה תוצאת המשחק בסוף ומה היה מהלך המשחק מבחינת הקבוצה שלו, הקשת תתעצב לפי המשחק של השחקן היחיד בהתאם למטרה שלו התפתחות העלילה תלויה בו כי המשחק מתמקד בעבודה שלו עם הדמות איתה הוא משחק.</a:t>
            </a:r>
            <a:br>
              <a:rPr lang="en-US" sz="1600" dirty="0">
                <a:solidFill>
                  <a:schemeClr val="bg1"/>
                </a:solidFill>
              </a:rPr>
            </a:br>
            <a:br>
              <a:rPr lang="he-IL" sz="1600" dirty="0">
                <a:solidFill>
                  <a:schemeClr val="bg1"/>
                </a:solidFill>
              </a:rPr>
            </a:br>
            <a:r>
              <a:rPr lang="he-IL" sz="1600" dirty="0">
                <a:solidFill>
                  <a:schemeClr val="bg1"/>
                </a:solidFill>
              </a:rPr>
              <a:t>- קשת דרמטית שתלויה בהישגי הקבוצה, ותוצאת המשחק. כאן חווית המשחק והמהלכים תלויים בקבוצה, לשחקן לא תמיד תהיה השפעה על הקשת הדרמטית, הוא יכול לשחק טוב והקבוצה שלו תהיה גרועה והם יגיעו להפסד ולהפך.</a:t>
            </a:r>
            <a:br>
              <a:rPr lang="en-US" sz="1600" dirty="0">
                <a:solidFill>
                  <a:schemeClr val="bg1"/>
                </a:solidFill>
              </a:rPr>
            </a:br>
            <a:br>
              <a:rPr lang="he-IL" sz="1600" dirty="0">
                <a:solidFill>
                  <a:schemeClr val="bg1"/>
                </a:solidFill>
              </a:rPr>
            </a:br>
            <a:r>
              <a:rPr lang="he-IL" sz="1600" dirty="0">
                <a:solidFill>
                  <a:schemeClr val="bg1"/>
                </a:solidFill>
              </a:rPr>
              <a:t>- קשת דרמטית שתלויה בסוג השחקן, למשל, שחקן ליצן יחווה את המשחק בצורה שונה משחקן תחרותי. שחקן ליצן יקבל סיפוק והנאה מתנועה על המפה ועשיית שטויות ואילו שחקן תחרותי יקבל סיפוק והנאה מהניקוד שיקבל ותוצאת המשחק שלו (</a:t>
            </a:r>
            <a:r>
              <a:rPr lang="en-US" sz="1600" dirty="0">
                <a:solidFill>
                  <a:schemeClr val="bg1"/>
                </a:solidFill>
              </a:rPr>
              <a:t>MVP</a:t>
            </a:r>
            <a:r>
              <a:rPr lang="he-IL" sz="1600" dirty="0">
                <a:solidFill>
                  <a:schemeClr val="bg1"/>
                </a:solidFill>
              </a:rPr>
              <a:t>), התפתחות העלילה תלויה בשחקן ובשחקנים הסובבים אותו.</a:t>
            </a:r>
            <a:br>
              <a:rPr lang="en-US" sz="1600" dirty="0">
                <a:solidFill>
                  <a:schemeClr val="bg1"/>
                </a:solidFill>
              </a:rPr>
            </a:br>
            <a:r>
              <a:rPr lang="he-IL" sz="1600" dirty="0">
                <a:solidFill>
                  <a:schemeClr val="bg1"/>
                </a:solidFill>
                <a:hlinkClick r:id="rId4"/>
              </a:rPr>
              <a:t>סרטון הדגמה לשחקן מסוג ליצן</a:t>
            </a:r>
            <a:br>
              <a:rPr lang="en-US" sz="1600" dirty="0">
                <a:solidFill>
                  <a:schemeClr val="bg1"/>
                </a:solidFill>
              </a:rPr>
            </a:br>
            <a:endParaRPr lang="he-IL" sz="1600" dirty="0">
              <a:solidFill>
                <a:schemeClr val="bg1"/>
              </a:solidFill>
            </a:endParaRPr>
          </a:p>
        </p:txBody>
      </p:sp>
      <p:sp>
        <p:nvSpPr>
          <p:cNvPr id="33" name="מלבן 32">
            <a:extLst>
              <a:ext uri="{FF2B5EF4-FFF2-40B4-BE49-F238E27FC236}">
                <a16:creationId xmlns:a16="http://schemas.microsoft.com/office/drawing/2014/main" id="{6CE04C81-B76E-4967-9D09-CA2FB3BB60CC}"/>
              </a:ext>
            </a:extLst>
          </p:cNvPr>
          <p:cNvSpPr/>
          <p:nvPr/>
        </p:nvSpPr>
        <p:spPr>
          <a:xfrm>
            <a:off x="9293423" y="-1"/>
            <a:ext cx="1648349" cy="1454051"/>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600" b="1" u="sng" kern="1200" dirty="0" err="1">
                <a:ln w="6600">
                  <a:solidFill>
                    <a:schemeClr val="accent2"/>
                  </a:solidFill>
                  <a:prstDash val="solid"/>
                </a:ln>
                <a:solidFill>
                  <a:srgbClr val="000000"/>
                </a:solidFill>
                <a:effectLst>
                  <a:outerShdw blurRad="50800" dist="38100" dir="2700000" algn="tl" rotWithShape="0">
                    <a:prstClr val="black">
                      <a:alpha val="40000"/>
                    </a:prstClr>
                  </a:outerShdw>
                </a:effectLst>
                <a:latin typeface="+mj-lt"/>
                <a:ea typeface="+mj-ea"/>
                <a:cs typeface="+mj-cs"/>
              </a:rPr>
              <a:t>עלילה</a:t>
            </a:r>
            <a:endParaRPr lang="en-US" sz="3600" b="1" kern="1200" dirty="0">
              <a:ln w="6600">
                <a:solidFill>
                  <a:schemeClr val="accent2"/>
                </a:solidFill>
                <a:prstDash val="solid"/>
              </a:ln>
              <a:solidFill>
                <a:srgbClr val="000000"/>
              </a:solidFill>
              <a:effectLst>
                <a:outerShdw blurRad="50800" dist="38100" dir="2700000" algn="tl" rotWithShape="0">
                  <a:prstClr val="black">
                    <a:alpha val="40000"/>
                  </a:prstClr>
                </a:outerShdw>
              </a:effectLst>
              <a:latin typeface="+mj-lt"/>
              <a:ea typeface="+mj-ea"/>
              <a:cs typeface="+mj-cs"/>
            </a:endParaRPr>
          </a:p>
        </p:txBody>
      </p:sp>
    </p:spTree>
    <p:extLst>
      <p:ext uri="{BB962C8B-B14F-4D97-AF65-F5344CB8AC3E}">
        <p14:creationId xmlns:p14="http://schemas.microsoft.com/office/powerpoint/2010/main" val="95271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מלבן 32">
            <a:extLst>
              <a:ext uri="{FF2B5EF4-FFF2-40B4-BE49-F238E27FC236}">
                <a16:creationId xmlns:a16="http://schemas.microsoft.com/office/drawing/2014/main" id="{6CE04C81-B76E-4967-9D09-CA2FB3BB60CC}"/>
              </a:ext>
            </a:extLst>
          </p:cNvPr>
          <p:cNvSpPr/>
          <p:nvPr/>
        </p:nvSpPr>
        <p:spPr>
          <a:xfrm>
            <a:off x="556532" y="643467"/>
            <a:ext cx="11210925" cy="744836"/>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קשת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דרמטית</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a:t>
            </a:r>
            <a:r>
              <a:rPr lang="en-US" sz="3200" b="1" u="sng" kern="1200" dirty="0" err="1">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שתלויה</a:t>
            </a:r>
            <a:r>
              <a:rPr lang="en-US" sz="3200" b="1" u="sng"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 </a:t>
            </a:r>
            <a:r>
              <a:rPr lang="he-IL" sz="3200" b="1" u="sng"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rPr>
              <a:t>בהישגי השחקן</a:t>
            </a:r>
            <a:endParaRPr lang="en-US" sz="3200" b="1" kern="1200" dirty="0">
              <a:ln w="6600">
                <a:solidFill>
                  <a:schemeClr val="accent2"/>
                </a:solidFill>
                <a:prstDash val="solid"/>
              </a:ln>
              <a:solidFill>
                <a:schemeClr val="bg1"/>
              </a:solidFill>
              <a:effectLst>
                <a:outerShdw blurRad="50800" dist="38100" dir="2700000" algn="tl" rotWithShape="0">
                  <a:prstClr val="black">
                    <a:alpha val="40000"/>
                  </a:prstClr>
                </a:outerShdw>
              </a:effectLst>
              <a:latin typeface="+mj-lt"/>
              <a:ea typeface="+mj-ea"/>
            </a:endParaRPr>
          </a:p>
        </p:txBody>
      </p:sp>
      <p:sp>
        <p:nvSpPr>
          <p:cNvPr id="35" name="מציין מיקום תוכן 2">
            <a:extLst>
              <a:ext uri="{FF2B5EF4-FFF2-40B4-BE49-F238E27FC236}">
                <a16:creationId xmlns:a16="http://schemas.microsoft.com/office/drawing/2014/main" id="{E411B4E1-93B6-484F-B903-B37F18380EA2}"/>
              </a:ext>
            </a:extLst>
          </p:cNvPr>
          <p:cNvSpPr txBox="1">
            <a:spLocks/>
          </p:cNvSpPr>
          <p:nvPr/>
        </p:nvSpPr>
        <p:spPr>
          <a:xfrm>
            <a:off x="7540315" y="3429000"/>
            <a:ext cx="4177703" cy="1386187"/>
          </a:xfrm>
          <a:prstGeom prst="rect">
            <a:avLst/>
          </a:prstGeom>
        </p:spPr>
        <p:txBody>
          <a:bodyPr vert="horz" lIns="91440" tIns="45720" rIns="91440" bIns="45720" rtlCol="0" anchor="t">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US" sz="1600" dirty="0"/>
          </a:p>
        </p:txBody>
      </p:sp>
      <p:graphicFrame>
        <p:nvGraphicFramePr>
          <p:cNvPr id="6" name="Chart 5">
            <a:extLst>
              <a:ext uri="{FF2B5EF4-FFF2-40B4-BE49-F238E27FC236}">
                <a16:creationId xmlns:a16="http://schemas.microsoft.com/office/drawing/2014/main" id="{5C002B00-9033-4485-B1A9-DE9865652A35}"/>
              </a:ext>
            </a:extLst>
          </p:cNvPr>
          <p:cNvGraphicFramePr/>
          <p:nvPr>
            <p:extLst>
              <p:ext uri="{D42A27DB-BD31-4B8C-83A1-F6EECF244321}">
                <p14:modId xmlns:p14="http://schemas.microsoft.com/office/powerpoint/2010/main" val="660036576"/>
              </p:ext>
            </p:extLst>
          </p:nvPr>
        </p:nvGraphicFramePr>
        <p:xfrm>
          <a:off x="249382" y="1487055"/>
          <a:ext cx="11813309" cy="4839854"/>
        </p:xfrm>
        <a:graphic>
          <a:graphicData uri="http://schemas.openxmlformats.org/drawingml/2006/chart">
            <c:chart xmlns:c="http://schemas.openxmlformats.org/drawingml/2006/chart" xmlns:r="http://schemas.openxmlformats.org/officeDocument/2006/relationships" r:id="rId2"/>
          </a:graphicData>
        </a:graphic>
      </p:graphicFrame>
      <p:sp>
        <p:nvSpPr>
          <p:cNvPr id="2" name="תיבת טקסט 1">
            <a:extLst>
              <a:ext uri="{FF2B5EF4-FFF2-40B4-BE49-F238E27FC236}">
                <a16:creationId xmlns:a16="http://schemas.microsoft.com/office/drawing/2014/main" id="{34934EAA-65D1-4308-AA38-E1D1143ED9D6}"/>
              </a:ext>
            </a:extLst>
          </p:cNvPr>
          <p:cNvSpPr txBox="1"/>
          <p:nvPr/>
        </p:nvSpPr>
        <p:spPr>
          <a:xfrm>
            <a:off x="249382" y="6326909"/>
            <a:ext cx="11813309" cy="276999"/>
          </a:xfrm>
          <a:prstGeom prst="rect">
            <a:avLst/>
          </a:prstGeom>
          <a:noFill/>
        </p:spPr>
        <p:txBody>
          <a:bodyPr wrap="square" rtlCol="1">
            <a:spAutoFit/>
          </a:bodyPr>
          <a:lstStyle/>
          <a:p>
            <a:r>
              <a:rPr lang="he-IL" sz="1200" dirty="0"/>
              <a:t>אפשר לראות בגרף שחווית השחקן והנאתו מהמשחק תלויים רק בו ובהצלחה שלו בתפעול הדמות שבחר והכישורים שלה </a:t>
            </a:r>
          </a:p>
        </p:txBody>
      </p:sp>
    </p:spTree>
    <p:extLst>
      <p:ext uri="{BB962C8B-B14F-4D97-AF65-F5344CB8AC3E}">
        <p14:creationId xmlns:p14="http://schemas.microsoft.com/office/powerpoint/2010/main" val="29223721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1250</Words>
  <Application>Microsoft Office PowerPoint</Application>
  <PresentationFormat>מסך רחב</PresentationFormat>
  <Paragraphs>70</Paragraphs>
  <Slides>12</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12</vt:i4>
      </vt:variant>
    </vt:vector>
  </HeadingPairs>
  <TitlesOfParts>
    <vt:vector size="17" baseType="lpstr">
      <vt:lpstr>Arial</vt:lpstr>
      <vt:lpstr>Calibri</vt:lpstr>
      <vt:lpstr>Calibri Light</vt:lpstr>
      <vt:lpstr>Tw Cen MT</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Yuval Zarbiv</dc:creator>
  <cp:lastModifiedBy>Yuval Zarbiv</cp:lastModifiedBy>
  <cp:revision>9</cp:revision>
  <dcterms:created xsi:type="dcterms:W3CDTF">2020-11-23T19:42:53Z</dcterms:created>
  <dcterms:modified xsi:type="dcterms:W3CDTF">2020-11-23T19:55:01Z</dcterms:modified>
</cp:coreProperties>
</file>